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56" r:id="rId5"/>
    <p:sldId id="369" r:id="rId6"/>
    <p:sldId id="373" r:id="rId7"/>
    <p:sldId id="374" r:id="rId8"/>
    <p:sldId id="375" r:id="rId9"/>
    <p:sldId id="376" r:id="rId10"/>
    <p:sldId id="377" r:id="rId11"/>
    <p:sldId id="378" r:id="rId12"/>
    <p:sldId id="379" r:id="rId13"/>
    <p:sldId id="380" r:id="rId14"/>
    <p:sldId id="381" r:id="rId15"/>
    <p:sldId id="383" r:id="rId16"/>
    <p:sldId id="384" r:id="rId17"/>
    <p:sldId id="385" r:id="rId18"/>
    <p:sldId id="386" r:id="rId19"/>
    <p:sldId id="389" r:id="rId20"/>
    <p:sldId id="391" r:id="rId21"/>
    <p:sldId id="390" r:id="rId22"/>
    <p:sldId id="388" r:id="rId23"/>
    <p:sldId id="364"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Roboto Medium" panose="02000000000000000000" pitchFamily="2" charset="0"/>
      <p:regular r:id="rId30"/>
      <p:italic r:id="rId31"/>
    </p:embeddedFont>
    <p:embeddedFont>
      <p:font typeface="Roboto Thin" panose="02000000000000000000" pitchFamily="2"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1AE"/>
    <a:srgbClr val="21638C"/>
    <a:srgbClr val="FFFFFF"/>
    <a:srgbClr val="1D9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2610"/>
  </p:normalViewPr>
  <p:slideViewPr>
    <p:cSldViewPr snapToGrid="0">
      <p:cViewPr varScale="1">
        <p:scale>
          <a:sx n="63" d="100"/>
          <a:sy n="63" d="100"/>
        </p:scale>
        <p:origin x="2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Field" userId="S::jess@aptira.com::996c0227-fa69-426d-8092-bb9401092ea9" providerId="AD" clId="Web-{9411B84D-DB28-4272-EEEB-10AEA6E74F74}"/>
    <pc:docChg chg="modSld">
      <pc:chgData name="Jessica Field" userId="S::jess@aptira.com::996c0227-fa69-426d-8092-bb9401092ea9" providerId="AD" clId="Web-{9411B84D-DB28-4272-EEEB-10AEA6E74F74}" dt="2018-08-08T08:46:32.642" v="0"/>
      <pc:docMkLst>
        <pc:docMk/>
      </pc:docMkLst>
    </pc:docChg>
  </pc:docChgLst>
  <pc:docChgLst>
    <pc:chgData name="Jessica Field" userId="S::jess@aptira.com::996c0227-fa69-426d-8092-bb9401092ea9" providerId="AD" clId="Web-{05DB5E60-ACE4-1836-5535-6E7126945001}"/>
    <pc:docChg chg="addSld delSld modSld sldOrd">
      <pc:chgData name="Jessica Field" userId="S::jess@aptira.com::996c0227-fa69-426d-8092-bb9401092ea9" providerId="AD" clId="Web-{05DB5E60-ACE4-1836-5535-6E7126945001}" dt="2018-08-08T08:28:40.233" v="73"/>
      <pc:docMkLst>
        <pc:docMk/>
      </pc:docMkLst>
      <pc:sldChg chg="new ord">
        <pc:chgData name="Jessica Field" userId="S::jess@aptira.com::996c0227-fa69-426d-8092-bb9401092ea9" providerId="AD" clId="Web-{05DB5E60-ACE4-1836-5535-6E7126945001}" dt="2018-08-08T08:28:28.514" v="72"/>
        <pc:sldMkLst>
          <pc:docMk/>
          <pc:sldMk cId="1734643652" sldId="36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C3-4D85-97E4-96266555928F}"/>
            </c:ext>
          </c:extLst>
        </c:ser>
        <c:ser>
          <c:idx val="1"/>
          <c:order val="1"/>
          <c:tx>
            <c:strRef>
              <c:f>Sheet1!$C$1</c:f>
              <c:strCache>
                <c:ptCount val="1"/>
                <c:pt idx="0">
                  <c:v>Series 2</c:v>
                </c:pt>
              </c:strCache>
            </c:strRef>
          </c:tx>
          <c:spPr>
            <a:solidFill>
              <a:schemeClr val="accent4"/>
            </a:solidFill>
            <a:ln w="9525" cap="flat" cmpd="sng" algn="ctr">
              <a:solidFill>
                <a:schemeClr val="accent4"/>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8C3-4D85-97E4-96266555928F}"/>
            </c:ext>
          </c:extLst>
        </c:ser>
        <c:ser>
          <c:idx val="2"/>
          <c:order val="2"/>
          <c:tx>
            <c:strRef>
              <c:f>Sheet1!$D$1</c:f>
              <c:strCache>
                <c:ptCount val="1"/>
                <c:pt idx="0">
                  <c:v>Series 3</c:v>
                </c:pt>
              </c:strCache>
            </c:strRef>
          </c:tx>
          <c:spPr>
            <a:solidFill>
              <a:schemeClr val="bg2"/>
            </a:solidFill>
            <a:ln w="9525" cap="flat" cmpd="sng" algn="ctr">
              <a:solidFill>
                <a:schemeClr val="bg2"/>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8C3-4D85-97E4-96266555928F}"/>
            </c:ext>
          </c:extLst>
        </c:ser>
        <c:dLbls>
          <c:dLblPos val="outEnd"/>
          <c:showLegendKey val="0"/>
          <c:showVal val="1"/>
          <c:showCatName val="0"/>
          <c:showSerName val="0"/>
          <c:showPercent val="0"/>
          <c:showBubbleSize val="0"/>
        </c:dLbls>
        <c:gapWidth val="315"/>
        <c:overlap val="-40"/>
        <c:axId val="641431376"/>
        <c:axId val="641429736"/>
      </c:barChart>
      <c:catAx>
        <c:axId val="6414313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41429736"/>
        <c:crosses val="autoZero"/>
        <c:auto val="1"/>
        <c:lblAlgn val="ctr"/>
        <c:lblOffset val="100"/>
        <c:noMultiLvlLbl val="0"/>
      </c:catAx>
      <c:valAx>
        <c:axId val="64142973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41431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tx2">
        <a:alpha val="56000"/>
      </a:schemeClr>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A8413-BF8D-684B-A641-4BAABA87A9C3}" type="datetimeFigureOut">
              <a:rPr lang="en-US" smtClean="0"/>
              <a:t>8/23/18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16E9E-EA97-1346-9029-CB68B9FACD95}" type="slidenum">
              <a:rPr lang="en-US" smtClean="0"/>
              <a:t>‹#›</a:t>
            </a:fld>
            <a:endParaRPr lang="en-US"/>
          </a:p>
        </p:txBody>
      </p:sp>
    </p:spTree>
    <p:extLst>
      <p:ext uri="{BB962C8B-B14F-4D97-AF65-F5344CB8AC3E}">
        <p14:creationId xmlns:p14="http://schemas.microsoft.com/office/powerpoint/2010/main" val="36892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docker.com/install/linux/linux-postinstal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am I? I’m a python developer who has been working on OpenStack since 2011. I currently work for </a:t>
            </a:r>
            <a:r>
              <a:rPr lang="en-US" dirty="0" err="1"/>
              <a:t>Aptira</a:t>
            </a:r>
            <a:r>
              <a:rPr lang="en-US" dirty="0"/>
              <a:t>, who do OpenStack, SDN, and orchestration consulting. I’m here today to help you learn from my fail.</a:t>
            </a:r>
          </a:p>
        </p:txBody>
      </p:sp>
      <p:sp>
        <p:nvSpPr>
          <p:cNvPr id="4" name="Slide Number Placeholder 3"/>
          <p:cNvSpPr>
            <a:spLocks noGrp="1"/>
          </p:cNvSpPr>
          <p:nvPr>
            <p:ph type="sldNum" sz="quarter" idx="10"/>
          </p:nvPr>
        </p:nvSpPr>
        <p:spPr/>
        <p:txBody>
          <a:bodyPr/>
          <a:lstStyle/>
          <a:p>
            <a:fld id="{34316E9E-EA97-1346-9029-CB68B9FACD95}" type="slidenum">
              <a:rPr lang="en-US" smtClean="0"/>
              <a:t>1</a:t>
            </a:fld>
            <a:endParaRPr lang="en-US"/>
          </a:p>
        </p:txBody>
      </p:sp>
    </p:spTree>
    <p:extLst>
      <p:ext uri="{BB962C8B-B14F-4D97-AF65-F5344CB8AC3E}">
        <p14:creationId xmlns:p14="http://schemas.microsoft.com/office/powerpoint/2010/main" val="340491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wait! Here's my third actionable thing as well -- what are the costs of your design? Some of these are obvious -- for example with this design executing something with escalated permissions causes us to pay to fork a process. In fact its worse with </a:t>
            </a:r>
            <a:r>
              <a:rPr lang="en-AU" dirty="0" err="1"/>
              <a:t>rootwrap</a:t>
            </a:r>
            <a:r>
              <a:rPr lang="en-AU" dirty="0"/>
              <a:t>, because we pay to fork, start a python interpreter to parse a configuration file, and then fork again for the actual binary we wanted in the first place. That cost adds up if you need to execute many small commands, for example when plugging in a new virtual network interface. At one point we measured this for network interfaces and the costs were in the tens of seconds per interface.</a:t>
            </a:r>
          </a:p>
          <a:p>
            <a:endParaRPr lang="en-AU" dirty="0"/>
          </a:p>
          <a:p>
            <a:r>
              <a:rPr lang="en-AU" dirty="0"/>
              <a:t>There is another cost though which I think is actually more important. The only way we have with this mechanism to do something with escalated permissions is to execute it as a separate process. This is a horrible interface and forces us to do some really weird things. Let's checkout some examples...</a:t>
            </a:r>
          </a:p>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10</a:t>
            </a:fld>
            <a:endParaRPr lang="en-US"/>
          </a:p>
        </p:txBody>
      </p:sp>
    </p:spTree>
    <p:extLst>
      <p:ext uri="{BB962C8B-B14F-4D97-AF65-F5344CB8AC3E}">
        <p14:creationId xmlns:p14="http://schemas.microsoft.com/office/powerpoint/2010/main" val="36919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Which of the following commands are reasonable?</a:t>
            </a:r>
          </a:p>
          <a:p>
            <a:endParaRPr lang="en-AU" dirty="0"/>
          </a:p>
          <a:p>
            <a:r>
              <a:rPr lang="en-AU" dirty="0"/>
              <a:t>These are just some examples, there are many others. The first is probably the most reasonable. It doesn't seem wise to me for us to implement our own data shredding code, so using a system command for that seems reasonable. The other examples are perhaps less reasonable -- the </a:t>
            </a:r>
            <a:r>
              <a:rPr lang="en-AU" dirty="0" err="1"/>
              <a:t>rm</a:t>
            </a:r>
            <a:r>
              <a:rPr lang="en-AU" dirty="0"/>
              <a:t> one is particularly scary to me. But none of these are the best example...</a:t>
            </a:r>
          </a:p>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11</a:t>
            </a:fld>
            <a:endParaRPr lang="en-US"/>
          </a:p>
        </p:txBody>
      </p:sp>
    </p:spTree>
    <p:extLst>
      <p:ext uri="{BB962C8B-B14F-4D97-AF65-F5344CB8AC3E}">
        <p14:creationId xmlns:p14="http://schemas.microsoft.com/office/powerpoint/2010/main" val="137717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about this one?</a:t>
            </a:r>
          </a:p>
          <a:p>
            <a:endParaRPr lang="en-AU" dirty="0"/>
          </a:p>
          <a:p>
            <a:r>
              <a:rPr lang="en-AU" dirty="0"/>
              <a:t>Some commentary first. This code existed in the middle of a method that does other things. Its one of five command lines that method executes. What does it do?</a:t>
            </a:r>
          </a:p>
          <a:p>
            <a:endParaRPr lang="en-AU" dirty="0"/>
          </a:p>
          <a:p>
            <a:r>
              <a:rPr lang="en-AU" dirty="0"/>
              <a:t>Its actually not too bad. Using root permissions, it writes a zero to the </a:t>
            </a:r>
            <a:r>
              <a:rPr lang="en-AU" dirty="0" err="1"/>
              <a:t>multicast_snooping</a:t>
            </a:r>
            <a:r>
              <a:rPr lang="en-AU" dirty="0"/>
              <a:t> </a:t>
            </a:r>
            <a:r>
              <a:rPr lang="en-AU" dirty="0" err="1"/>
              <a:t>sysctl</a:t>
            </a:r>
            <a:r>
              <a:rPr lang="en-AU" dirty="0"/>
              <a:t> for the network bridge being setup. It then checks the exit code and raises an exception if its not 0 or 1.</a:t>
            </a:r>
          </a:p>
          <a:p>
            <a:endParaRPr lang="en-AU" dirty="0"/>
          </a:p>
          <a:p>
            <a:r>
              <a:rPr lang="en-AU" dirty="0"/>
              <a:t>That said, its also horrid. In order to write a single byte to a </a:t>
            </a:r>
            <a:r>
              <a:rPr lang="en-AU" dirty="0" err="1"/>
              <a:t>sysctl</a:t>
            </a:r>
            <a:r>
              <a:rPr lang="en-AU" dirty="0"/>
              <a:t> as root, we are forced to fork, start a python process, read a configuration file, and then fork again. For an operation that in some situations might need to happen hundreds of times for OpenStack to restart on a node.</a:t>
            </a:r>
          </a:p>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12</a:t>
            </a:fld>
            <a:endParaRPr lang="en-US"/>
          </a:p>
        </p:txBody>
      </p:sp>
    </p:spTree>
    <p:extLst>
      <p:ext uri="{BB962C8B-B14F-4D97-AF65-F5344CB8AC3E}">
        <p14:creationId xmlns:p14="http://schemas.microsoft.com/office/powerpoint/2010/main" val="16209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how we get to the third way that OpenStack does escalated permissions. If we could just write python code that ran as root, we could write this instead.</a:t>
            </a:r>
          </a:p>
          <a:p>
            <a:endParaRPr lang="en-AU" dirty="0"/>
          </a:p>
          <a:p>
            <a:r>
              <a:rPr lang="en-AU" dirty="0"/>
              <a:t>Its not perfect, but its a lot cheaper to execute and we could put it in a method with a helpful name like "disable multicast snooping" for extra credit. Which brings us to...</a:t>
            </a:r>
          </a:p>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13</a:t>
            </a:fld>
            <a:endParaRPr lang="en-US"/>
          </a:p>
        </p:txBody>
      </p:sp>
    </p:spTree>
    <p:extLst>
      <p:ext uri="{BB962C8B-B14F-4D97-AF65-F5344CB8AC3E}">
        <p14:creationId xmlns:p14="http://schemas.microsoft.com/office/powerpoint/2010/main" val="131144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Hire Angus Lees and make him angry. Angus noticed this problem well before the rest of us. We were all lounging around basking in our own general cleverness. What Angus proposed is that instead of all this forking and parsing and general mucking around, that we just start a separate process as at </a:t>
            </a:r>
            <a:r>
              <a:rPr lang="en-AU" dirty="0" err="1"/>
              <a:t>startup</a:t>
            </a:r>
            <a:r>
              <a:rPr lang="en-AU" dirty="0"/>
              <a:t> with special permissions, and then send it commands to execute.</a:t>
            </a:r>
          </a:p>
          <a:p>
            <a:endParaRPr lang="en-AU" dirty="0"/>
          </a:p>
          <a:p>
            <a:r>
              <a:rPr lang="en-AU" dirty="0"/>
              <a:t>He could have done that with a relatively horrible API, for example just sending command lines down the pipe and getting their responses back to parse, but instead he implemented a system of python decorators which let us call a method which is marked up as saying "I want to run as root!".</a:t>
            </a:r>
          </a:p>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14</a:t>
            </a:fld>
            <a:endParaRPr lang="en-US"/>
          </a:p>
        </p:txBody>
      </p:sp>
    </p:spTree>
    <p:extLst>
      <p:ext uri="{BB962C8B-B14F-4D97-AF65-F5344CB8AC3E}">
        <p14:creationId xmlns:p14="http://schemas.microsoft.com/office/powerpoint/2010/main" val="2295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here's the destination in our journey, how we actually do that thing in OpenStack now.</a:t>
            </a:r>
          </a:p>
          <a:p>
            <a:endParaRPr lang="en-AU" dirty="0"/>
          </a:p>
          <a:p>
            <a:r>
              <a:rPr lang="en-AU" dirty="0"/>
              <a:t>The decorator before the method definition is a bit opaque, but basically says "run this thing as root", and the rest is a method which can be called from anywhere within our code.</a:t>
            </a:r>
          </a:p>
          <a:p>
            <a:endParaRPr lang="en-AU" dirty="0"/>
          </a:p>
          <a:p>
            <a:r>
              <a:rPr lang="en-AU" dirty="0"/>
              <a:t>There are a few things you need to do to setup </a:t>
            </a:r>
            <a:r>
              <a:rPr lang="en-AU" dirty="0" err="1"/>
              <a:t>privsep</a:t>
            </a:r>
            <a:r>
              <a:rPr lang="en-AU" dirty="0"/>
              <a:t>, but I don't have time in this talk to discuss the specifics. Effectively you need to arrange for the </a:t>
            </a:r>
            <a:r>
              <a:rPr lang="en-AU" dirty="0" err="1"/>
              <a:t>privsep</a:t>
            </a:r>
            <a:r>
              <a:rPr lang="en-AU" dirty="0"/>
              <a:t> helper to start with escalated permissions, and you need to move the code which will run with one of these decorators to a sub path of your source tree to stop other code from accidentally being escalated. </a:t>
            </a:r>
            <a:r>
              <a:rPr lang="en-AU" dirty="0" err="1"/>
              <a:t>privsep</a:t>
            </a:r>
            <a:r>
              <a:rPr lang="en-AU" dirty="0"/>
              <a:t> is also capable of running with more than one set of permissions -- it will start a helper for each set. That's what this decorator is doing, specifying what permissions we need for this method.</a:t>
            </a:r>
          </a:p>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15</a:t>
            </a:fld>
            <a:endParaRPr lang="en-US"/>
          </a:p>
        </p:txBody>
      </p:sp>
    </p:spTree>
    <p:extLst>
      <p:ext uri="{BB962C8B-B14F-4D97-AF65-F5344CB8AC3E}">
        <p14:creationId xmlns:p14="http://schemas.microsoft.com/office/powerpoint/2010/main" val="6339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here we land at my final actionable thing. Make it easy to do the  right thing, and hard to do the wrong thing. Rusty Russell used to talk about this at </a:t>
            </a:r>
            <a:r>
              <a:rPr lang="en-AU" dirty="0" err="1"/>
              <a:t>linux.conf.au</a:t>
            </a:r>
            <a:r>
              <a:rPr lang="en-AU" dirty="0"/>
              <a:t> when he was going through a phase of trying to clean up kernel APIs -- its important that your interfaces make it obvious how to use them correctly, and make it hard to use them incorrectly.</a:t>
            </a:r>
          </a:p>
          <a:p>
            <a:endParaRPr lang="en-AU" dirty="0"/>
          </a:p>
          <a:p>
            <a:r>
              <a:rPr lang="en-AU" dirty="0"/>
              <a:t>In the example used for this talk, having command lines executed as root meant that the prevalent example of how to do many things was a command line. So people started doing that even when they didn't need escalated permissions -- for example calling </a:t>
            </a:r>
            <a:r>
              <a:rPr lang="en-AU" dirty="0" err="1"/>
              <a:t>mkdir</a:t>
            </a:r>
            <a:r>
              <a:rPr lang="en-AU" dirty="0"/>
              <a:t> instead of using our helper function to recursively make a set of directories.</a:t>
            </a:r>
          </a:p>
          <a:p>
            <a:endParaRPr lang="en-AU" dirty="0"/>
          </a:p>
          <a:p>
            <a:r>
              <a:rPr lang="en-AU" dirty="0"/>
              <a:t>We've cleaned that up, but we've also made it much much harder to just drop a command line into our code base to run as root, which will hopefully stop some of this problem re-</a:t>
            </a:r>
            <a:r>
              <a:rPr lang="en-AU" dirty="0" err="1"/>
              <a:t>occuring</a:t>
            </a:r>
            <a:r>
              <a:rPr lang="en-AU" dirty="0"/>
              <a:t> in the future. I don't think OpenStack has reached perfection in this regard yet, but we continue to improve a little each day and that's probably all we can hope for.</a:t>
            </a:r>
          </a:p>
        </p:txBody>
      </p:sp>
      <p:sp>
        <p:nvSpPr>
          <p:cNvPr id="4" name="Slide Number Placeholder 3"/>
          <p:cNvSpPr>
            <a:spLocks noGrp="1"/>
          </p:cNvSpPr>
          <p:nvPr>
            <p:ph type="sldNum" sz="quarter" idx="5"/>
          </p:nvPr>
        </p:nvSpPr>
        <p:spPr/>
        <p:txBody>
          <a:bodyPr/>
          <a:lstStyle/>
          <a:p>
            <a:fld id="{34316E9E-EA97-1346-9029-CB68B9FACD95}" type="slidenum">
              <a:rPr lang="en-US" smtClean="0"/>
              <a:t>16</a:t>
            </a:fld>
            <a:endParaRPr lang="en-US"/>
          </a:p>
        </p:txBody>
      </p:sp>
    </p:spTree>
    <p:extLst>
      <p:ext uri="{BB962C8B-B14F-4D97-AF65-F5344CB8AC3E}">
        <p14:creationId xmlns:p14="http://schemas.microsoft.com/office/powerpoint/2010/main" val="264849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privsep</a:t>
            </a:r>
            <a:r>
              <a:rPr lang="en-AU" dirty="0"/>
              <a:t> can be used for non-OpenStack projects too. There’s really nothing specific about most of OpenStack’s underlying libraries in fact, and there’s probably things there which are useful to you. In fact the real problem is working out what is where because there’s so much of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One final thing -- </a:t>
            </a:r>
            <a:r>
              <a:rPr lang="en-AU" dirty="0" err="1"/>
              <a:t>privsep</a:t>
            </a:r>
            <a:r>
              <a:rPr lang="en-AU" dirty="0"/>
              <a:t> makes it possible to specify the exact permissions needed to do something. For example, setting up a network bridge probably doesn't need "read everything on the filesystem" permissions. We originally did that, but stepped back to using a singled escalated permissions set that maps to what you get with </a:t>
            </a:r>
            <a:r>
              <a:rPr lang="en-AU" dirty="0" err="1"/>
              <a:t>sudo</a:t>
            </a:r>
            <a:r>
              <a:rPr lang="en-AU" dirty="0"/>
              <a:t>, because working out what permissions a single operation needed was actually quite hard. We were trying to lower the barrier for entry for doing things the right way. I don't think I really have time to dig into that much more here, but I'd be happy to chat about it sometime this weekend or on the Internet later.</a:t>
            </a:r>
          </a:p>
        </p:txBody>
      </p:sp>
      <p:sp>
        <p:nvSpPr>
          <p:cNvPr id="4" name="Slide Number Placeholder 3"/>
          <p:cNvSpPr>
            <a:spLocks noGrp="1"/>
          </p:cNvSpPr>
          <p:nvPr>
            <p:ph type="sldNum" sz="quarter" idx="5"/>
          </p:nvPr>
        </p:nvSpPr>
        <p:spPr/>
        <p:txBody>
          <a:bodyPr/>
          <a:lstStyle/>
          <a:p>
            <a:fld id="{34316E9E-EA97-1346-9029-CB68B9FACD95}" type="slidenum">
              <a:rPr lang="en-US" smtClean="0"/>
              <a:t>17</a:t>
            </a:fld>
            <a:endParaRPr lang="en-US"/>
          </a:p>
        </p:txBody>
      </p:sp>
    </p:spTree>
    <p:extLst>
      <p:ext uri="{BB962C8B-B14F-4D97-AF65-F5344CB8AC3E}">
        <p14:creationId xmlns:p14="http://schemas.microsoft.com/office/powerpoint/2010/main" val="257500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18</a:t>
            </a:fld>
            <a:endParaRPr lang="en-US"/>
          </a:p>
        </p:txBody>
      </p:sp>
    </p:spTree>
    <p:extLst>
      <p:ext uri="{BB962C8B-B14F-4D97-AF65-F5344CB8AC3E}">
        <p14:creationId xmlns:p14="http://schemas.microsoft.com/office/powerpoint/2010/main" val="2322310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4316E9E-EA97-1346-9029-CB68B9FACD95}" type="slidenum">
              <a:rPr lang="en-US" smtClean="0"/>
              <a:t>19</a:t>
            </a:fld>
            <a:endParaRPr lang="en-US"/>
          </a:p>
        </p:txBody>
      </p:sp>
    </p:spTree>
    <p:extLst>
      <p:ext uri="{BB962C8B-B14F-4D97-AF65-F5344CB8AC3E}">
        <p14:creationId xmlns:p14="http://schemas.microsoft.com/office/powerpoint/2010/main" val="61482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OpenStack is an orchestration system for setting up virtual machines and associated other virtual resources such as networks and storage on clusters of computers. At a high level, OpenStack is just configuring existing facilities of the host operating system -- there isn't really a lot of difference between OpenStack and a room full of system admins frantically resolving tickets requesting virtual machines be setup. The only real difference is scale and predictability.</a:t>
            </a:r>
          </a:p>
          <a:p>
            <a:endParaRPr lang="en-AU" dirty="0"/>
          </a:p>
          <a:p>
            <a:r>
              <a:rPr lang="en-AU" dirty="0"/>
              <a:t>To do its job, OpenStack needs to be able to manipulate parts of the operating system which are normally reserved for administrative users. This talk is the story of how OpenStack has done that thing over time, what we learnt along the way, and what I'd do differently if I had my time again. Lots of systems need to do these things, so even if you never use OpenStack hopefully there are things to be learnt here.</a:t>
            </a:r>
          </a:p>
        </p:txBody>
      </p:sp>
      <p:sp>
        <p:nvSpPr>
          <p:cNvPr id="4" name="Slide Number Placeholder 3"/>
          <p:cNvSpPr>
            <a:spLocks noGrp="1"/>
          </p:cNvSpPr>
          <p:nvPr>
            <p:ph type="sldNum" sz="quarter" idx="5"/>
          </p:nvPr>
        </p:nvSpPr>
        <p:spPr/>
        <p:txBody>
          <a:bodyPr/>
          <a:lstStyle/>
          <a:p>
            <a:fld id="{34316E9E-EA97-1346-9029-CB68B9FACD95}" type="slidenum">
              <a:rPr lang="en-US" smtClean="0"/>
              <a:t>2</a:t>
            </a:fld>
            <a:endParaRPr lang="en-US"/>
          </a:p>
        </p:txBody>
      </p:sp>
    </p:spTree>
    <p:extLst>
      <p:ext uri="{BB962C8B-B14F-4D97-AF65-F5344CB8AC3E}">
        <p14:creationId xmlns:p14="http://schemas.microsoft.com/office/powerpoint/2010/main" val="158161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16E9E-EA97-1346-9029-CB68B9FACD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 said, someone I respect suggested last weekend that good conference talks are actionable. A talk full of OpenStack war stories isn't actionable, so I've spent the last week re-writing this talk to hopefully be more of a call to action than just an interesting story. I apologise for any mismatch between the original proposal and what I present here that might therefore exist.</a:t>
            </a:r>
          </a:p>
        </p:txBody>
      </p:sp>
      <p:sp>
        <p:nvSpPr>
          <p:cNvPr id="4" name="Slide Number Placeholder 3"/>
          <p:cNvSpPr>
            <a:spLocks noGrp="1"/>
          </p:cNvSpPr>
          <p:nvPr>
            <p:ph type="sldNum" sz="quarter" idx="5"/>
          </p:nvPr>
        </p:nvSpPr>
        <p:spPr/>
        <p:txBody>
          <a:bodyPr/>
          <a:lstStyle/>
          <a:p>
            <a:fld id="{34316E9E-EA97-1346-9029-CB68B9FACD95}" type="slidenum">
              <a:rPr lang="en-US" smtClean="0"/>
              <a:t>3</a:t>
            </a:fld>
            <a:endParaRPr lang="en-US"/>
          </a:p>
        </p:txBody>
      </p:sp>
    </p:spTree>
    <p:extLst>
      <p:ext uri="{BB962C8B-B14F-4D97-AF65-F5344CB8AC3E}">
        <p14:creationId xmlns:p14="http://schemas.microsoft.com/office/powerpoint/2010/main" val="8088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 to the task in hand though -- providing control of virtual resources to untrusted users. OpenStack has gone through several iterations of how it thinks this should be done, so perhaps its illustrative to start by asking how other similar systems achieve this. There are lots of systems that have a requirement to configure privileged parts of the host operating system. The most obvious example I can think of is Docker. How does Docker do this? Well... its actually not all that pretty. Docker presents its API over a </a:t>
            </a:r>
            <a:r>
              <a:rPr lang="en-AU" dirty="0" err="1"/>
              <a:t>unix</a:t>
            </a:r>
            <a:r>
              <a:rPr lang="en-AU" dirty="0"/>
              <a:t> domain socket by default in order to limit control to local users (you can of course configure this). So to provide access to Docker, you add users to the docker group, which owns that domain socket. The Docker documentation warns that "</a:t>
            </a:r>
            <a:r>
              <a:rPr lang="en-AU" dirty="0">
                <a:hlinkClick r:id="rId3"/>
              </a:rPr>
              <a:t>the docker group grants privileges equivalent to the root user</a:t>
            </a:r>
            <a:r>
              <a:rPr lang="en-AU" dirty="0"/>
              <a:t>". So that went well.</a:t>
            </a:r>
          </a:p>
          <a:p>
            <a:endParaRPr lang="en-AU" dirty="0"/>
          </a:p>
          <a:p>
            <a:r>
              <a:rPr lang="en-AU" dirty="0"/>
              <a:t>Docker is really an example of the simplest way of solving this problem -- by not solving it at all. That works well enough for systems where you can tightly control the users who need access to those privileged operations -- in Docker's case by making them have an account in the right group on the system and logging in locally. However, OpenStack's whole point is to let untrusted remote users create virtual machines, so we're going to have to do better than that.</a:t>
            </a:r>
          </a:p>
        </p:txBody>
      </p:sp>
      <p:sp>
        <p:nvSpPr>
          <p:cNvPr id="4" name="Slide Number Placeholder 3"/>
          <p:cNvSpPr>
            <a:spLocks noGrp="1"/>
          </p:cNvSpPr>
          <p:nvPr>
            <p:ph type="sldNum" sz="quarter" idx="5"/>
          </p:nvPr>
        </p:nvSpPr>
        <p:spPr/>
        <p:txBody>
          <a:bodyPr/>
          <a:lstStyle/>
          <a:p>
            <a:fld id="{34316E9E-EA97-1346-9029-CB68B9FACD95}" type="slidenum">
              <a:rPr lang="en-US" smtClean="0"/>
              <a:t>4</a:t>
            </a:fld>
            <a:endParaRPr lang="en-US"/>
          </a:p>
        </p:txBody>
      </p:sp>
    </p:spTree>
    <p:extLst>
      <p:ext uri="{BB962C8B-B14F-4D97-AF65-F5344CB8AC3E}">
        <p14:creationId xmlns:p14="http://schemas.microsoft.com/office/powerpoint/2010/main" val="100678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level up is to do something with </a:t>
            </a:r>
            <a:r>
              <a:rPr lang="en-AU" dirty="0" err="1"/>
              <a:t>sudo</a:t>
            </a:r>
            <a:r>
              <a:rPr lang="en-AU" dirty="0"/>
              <a:t>. The way we all use </a:t>
            </a:r>
            <a:r>
              <a:rPr lang="en-AU" dirty="0" err="1"/>
              <a:t>sudo</a:t>
            </a:r>
            <a:r>
              <a:rPr lang="en-AU" dirty="0"/>
              <a:t> day to day, you allow users in the </a:t>
            </a:r>
            <a:r>
              <a:rPr lang="en-AU" dirty="0" err="1"/>
              <a:t>sudoers</a:t>
            </a:r>
            <a:r>
              <a:rPr lang="en-AU" dirty="0"/>
              <a:t> group to become root and execute any old command, with a configuration entry that probably looks a little like this.</a:t>
            </a:r>
          </a:p>
          <a:p>
            <a:endParaRPr lang="en-AU" dirty="0"/>
          </a:p>
          <a:p>
            <a:r>
              <a:rPr lang="en-AU" dirty="0"/>
              <a:t>Now that config entry is basically line noise, but it says "allow members of the group called </a:t>
            </a:r>
            <a:r>
              <a:rPr lang="en-AU" dirty="0" err="1"/>
              <a:t>sudo</a:t>
            </a:r>
            <a:r>
              <a:rPr lang="en-AU" dirty="0"/>
              <a:t>, on any host, to run any command as root". You can of course embed this into your python code using </a:t>
            </a:r>
            <a:r>
              <a:rPr lang="en-AU" dirty="0" err="1"/>
              <a:t>subprocess.call</a:t>
            </a:r>
            <a:r>
              <a:rPr lang="en-AU" dirty="0"/>
              <a:t>() or similar.</a:t>
            </a:r>
          </a:p>
        </p:txBody>
      </p:sp>
      <p:sp>
        <p:nvSpPr>
          <p:cNvPr id="4" name="Slide Number Placeholder 3"/>
          <p:cNvSpPr>
            <a:spLocks noGrp="1"/>
          </p:cNvSpPr>
          <p:nvPr>
            <p:ph type="sldNum" sz="quarter" idx="5"/>
          </p:nvPr>
        </p:nvSpPr>
        <p:spPr/>
        <p:txBody>
          <a:bodyPr/>
          <a:lstStyle/>
          <a:p>
            <a:fld id="{34316E9E-EA97-1346-9029-CB68B9FACD95}" type="slidenum">
              <a:rPr lang="en-US" smtClean="0"/>
              <a:t>5</a:t>
            </a:fld>
            <a:endParaRPr lang="en-US"/>
          </a:p>
        </p:txBody>
      </p:sp>
    </p:spTree>
    <p:extLst>
      <p:ext uri="{BB962C8B-B14F-4D97-AF65-F5344CB8AC3E}">
        <p14:creationId xmlns:p14="http://schemas.microsoft.com/office/powerpoint/2010/main" val="168757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security front, its possible to do a little bit better than a "nova can execute anything" entry. For example, this says that the </a:t>
            </a:r>
            <a:r>
              <a:rPr lang="en-AU" dirty="0" err="1"/>
              <a:t>sudo</a:t>
            </a:r>
            <a:r>
              <a:rPr lang="en-AU" dirty="0"/>
              <a:t> group on all hosts can execute /bin/ls with any arguments. OpenStack never actually specified the complete list of commands it executed. That was left as a job for packagers, which of course meant it wasn't done well.</a:t>
            </a:r>
          </a:p>
        </p:txBody>
      </p:sp>
      <p:sp>
        <p:nvSpPr>
          <p:cNvPr id="4" name="Slide Number Placeholder 3"/>
          <p:cNvSpPr>
            <a:spLocks noGrp="1"/>
          </p:cNvSpPr>
          <p:nvPr>
            <p:ph type="sldNum" sz="quarter" idx="5"/>
          </p:nvPr>
        </p:nvSpPr>
        <p:spPr/>
        <p:txBody>
          <a:bodyPr/>
          <a:lstStyle/>
          <a:p>
            <a:fld id="{34316E9E-EA97-1346-9029-CB68B9FACD95}" type="slidenum">
              <a:rPr lang="en-US" smtClean="0"/>
              <a:t>6</a:t>
            </a:fld>
            <a:endParaRPr lang="en-US"/>
          </a:p>
        </p:txBody>
      </p:sp>
    </p:spTree>
    <p:extLst>
      <p:ext uri="{BB962C8B-B14F-4D97-AF65-F5344CB8AC3E}">
        <p14:creationId xmlns:p14="http://schemas.microsoft.com/office/powerpoint/2010/main" val="93960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there's our first actionable thing -- if you assume that someone else (packagers, the ops team, whoever) is going to analyse your code well enough to solve the security problem that you can't be bothered solving, then you have a problem. Now, we weren't necessarily deliberately punting here. Its obvious to me how to grep the code for commands run as root to add them to a </a:t>
            </a:r>
            <a:r>
              <a:rPr lang="en-AU" dirty="0" err="1"/>
              <a:t>sudo</a:t>
            </a:r>
            <a:r>
              <a:rPr lang="en-AU" dirty="0"/>
              <a:t> configuration file, but that's unfair. I wrote some of this code, I am much closer to it than a system admin who just wants to get the thing deployed.</a:t>
            </a:r>
          </a:p>
        </p:txBody>
      </p:sp>
      <p:sp>
        <p:nvSpPr>
          <p:cNvPr id="4" name="Slide Number Placeholder 3"/>
          <p:cNvSpPr>
            <a:spLocks noGrp="1"/>
          </p:cNvSpPr>
          <p:nvPr>
            <p:ph type="sldNum" sz="quarter" idx="5"/>
          </p:nvPr>
        </p:nvSpPr>
        <p:spPr/>
        <p:txBody>
          <a:bodyPr/>
          <a:lstStyle/>
          <a:p>
            <a:fld id="{34316E9E-EA97-1346-9029-CB68B9FACD95}" type="slidenum">
              <a:rPr lang="en-US" smtClean="0"/>
              <a:t>7</a:t>
            </a:fld>
            <a:endParaRPr lang="en-US"/>
          </a:p>
        </p:txBody>
      </p:sp>
    </p:spTree>
    <p:extLst>
      <p:ext uri="{BB962C8B-B14F-4D97-AF65-F5344CB8AC3E}">
        <p14:creationId xmlns:p14="http://schemas.microsoft.com/office/powerpoint/2010/main" val="373300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can of course do better than just raw </a:t>
            </a:r>
            <a:r>
              <a:rPr lang="en-AU" dirty="0" err="1"/>
              <a:t>sudo</a:t>
            </a:r>
            <a:r>
              <a:rPr lang="en-AU" dirty="0"/>
              <a:t>. Next we tried a thing called </a:t>
            </a:r>
            <a:r>
              <a:rPr lang="en-AU" dirty="0" err="1"/>
              <a:t>rootwrap</a:t>
            </a:r>
            <a:r>
              <a:rPr lang="en-AU" dirty="0"/>
              <a:t>, which was mostly an attempt to provide a better boundary around exactly what commands you can expect an OpenStack binary to execute. So for example, maybe its ok for me to read the contents of a configuration file specific to a virtual machine I am managing, but I probably shouldn't be able to read /etc/shadow or whatever. We can do that by doing something like the example shown where, where nova-</a:t>
            </a:r>
            <a:r>
              <a:rPr lang="en-AU" dirty="0" err="1"/>
              <a:t>rootwrap</a:t>
            </a:r>
            <a:r>
              <a:rPr lang="en-AU" dirty="0"/>
              <a:t> is a program which takes a configuration file and a command line to run. The contents of the configuration file are used to determine if the command line should be executed.</a:t>
            </a:r>
          </a:p>
          <a:p>
            <a:endParaRPr lang="en-AU" dirty="0"/>
          </a:p>
          <a:p>
            <a:r>
              <a:rPr lang="en-AU" dirty="0"/>
              <a:t>Now we can limit the </a:t>
            </a:r>
            <a:r>
              <a:rPr lang="en-AU" dirty="0" err="1"/>
              <a:t>sudo</a:t>
            </a:r>
            <a:r>
              <a:rPr lang="en-AU" dirty="0"/>
              <a:t> configuration file to only needing to be able to execute nova-</a:t>
            </a:r>
            <a:r>
              <a:rPr lang="en-AU" dirty="0" err="1"/>
              <a:t>rootwrap</a:t>
            </a:r>
            <a:r>
              <a:rPr lang="en-AU" dirty="0"/>
              <a:t>.</a:t>
            </a:r>
          </a:p>
          <a:p>
            <a:endParaRPr lang="en-AU" dirty="0"/>
          </a:p>
          <a:p>
            <a:r>
              <a:rPr lang="en-AU" dirty="0"/>
              <a:t>I thought about putting in a whole bunch of slides about exactly how to configure </a:t>
            </a:r>
            <a:r>
              <a:rPr lang="en-AU" dirty="0" err="1"/>
              <a:t>rootwrap</a:t>
            </a:r>
            <a:r>
              <a:rPr lang="en-AU" dirty="0"/>
              <a:t>, but then I realised that this talk is only 25 minutes and you can totally google that stuff.</a:t>
            </a:r>
          </a:p>
        </p:txBody>
      </p:sp>
      <p:sp>
        <p:nvSpPr>
          <p:cNvPr id="4" name="Slide Number Placeholder 3"/>
          <p:cNvSpPr>
            <a:spLocks noGrp="1"/>
          </p:cNvSpPr>
          <p:nvPr>
            <p:ph type="sldNum" sz="quarter" idx="5"/>
          </p:nvPr>
        </p:nvSpPr>
        <p:spPr/>
        <p:txBody>
          <a:bodyPr/>
          <a:lstStyle/>
          <a:p>
            <a:fld id="{34316E9E-EA97-1346-9029-CB68B9FACD95}" type="slidenum">
              <a:rPr lang="en-US" smtClean="0"/>
              <a:t>8</a:t>
            </a:fld>
            <a:endParaRPr lang="en-US"/>
          </a:p>
        </p:txBody>
      </p:sp>
    </p:spTree>
    <p:extLst>
      <p:ext uri="{BB962C8B-B14F-4D97-AF65-F5344CB8AC3E}">
        <p14:creationId xmlns:p14="http://schemas.microsoft.com/office/powerpoint/2010/main" val="6444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instead, here's my second actionable thing... Is there a trivial change you can make which will dramatically improve security? I don't think anyone would claim that </a:t>
            </a:r>
            <a:r>
              <a:rPr lang="en-AU" dirty="0" err="1"/>
              <a:t>rootwrap</a:t>
            </a:r>
            <a:r>
              <a:rPr lang="en-AU" dirty="0"/>
              <a:t> is rocket science, but it improved things a lot -- deployers didn't need to grep out the command lines we executed any more, and we could do things like specify what paths we were allowed to do things in. Are there similarly trivial changes that you can make to improve your world?</a:t>
            </a:r>
          </a:p>
        </p:txBody>
      </p:sp>
      <p:sp>
        <p:nvSpPr>
          <p:cNvPr id="4" name="Slide Number Placeholder 3"/>
          <p:cNvSpPr>
            <a:spLocks noGrp="1"/>
          </p:cNvSpPr>
          <p:nvPr>
            <p:ph type="sldNum" sz="quarter" idx="5"/>
          </p:nvPr>
        </p:nvSpPr>
        <p:spPr/>
        <p:txBody>
          <a:bodyPr/>
          <a:lstStyle/>
          <a:p>
            <a:fld id="{34316E9E-EA97-1346-9029-CB68B9FACD95}" type="slidenum">
              <a:rPr lang="en-US" smtClean="0"/>
              <a:t>9</a:t>
            </a:fld>
            <a:endParaRPr lang="en-US"/>
          </a:p>
        </p:txBody>
      </p:sp>
    </p:spTree>
    <p:extLst>
      <p:ext uri="{BB962C8B-B14F-4D97-AF65-F5344CB8AC3E}">
        <p14:creationId xmlns:p14="http://schemas.microsoft.com/office/powerpoint/2010/main" val="169455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B442C7AD-142A-4E41-824F-91AED14DCBA5}"/>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11" name="Footer Placeholder 10">
            <a:extLst>
              <a:ext uri="{FF2B5EF4-FFF2-40B4-BE49-F238E27FC236}">
                <a16:creationId xmlns:a16="http://schemas.microsoft.com/office/drawing/2014/main" id="{5EFB600A-1C2D-4985-AF6C-E1394DD5AE18}"/>
              </a:ext>
            </a:extLst>
          </p:cNvPr>
          <p:cNvSpPr>
            <a:spLocks noGrp="1"/>
          </p:cNvSpPr>
          <p:nvPr>
            <p:ph type="ftr" sz="quarter" idx="11"/>
          </p:nvPr>
        </p:nvSpPr>
        <p:spPr/>
        <p:txBody>
          <a:bodyPr/>
          <a:lstStyle/>
          <a:p>
            <a:endParaRPr lang="en-AU"/>
          </a:p>
        </p:txBody>
      </p:sp>
      <p:sp>
        <p:nvSpPr>
          <p:cNvPr id="12" name="Slide Number Placeholder 11">
            <a:extLst>
              <a:ext uri="{FF2B5EF4-FFF2-40B4-BE49-F238E27FC236}">
                <a16:creationId xmlns:a16="http://schemas.microsoft.com/office/drawing/2014/main" id="{BE67AF98-544F-40AD-8F87-8F0AEA6432F6}"/>
              </a:ext>
            </a:extLst>
          </p:cNvPr>
          <p:cNvSpPr>
            <a:spLocks noGrp="1"/>
          </p:cNvSpPr>
          <p:nvPr>
            <p:ph type="sldNum" sz="quarter" idx="12"/>
          </p:nvPr>
        </p:nvSpPr>
        <p:spPr/>
        <p:txBody>
          <a:bodyPr/>
          <a:lstStyle/>
          <a:p>
            <a:fld id="{E9D0F462-5450-4519-8C42-26D714FD3143}" type="slidenum">
              <a:rPr lang="en-AU" smtClean="0"/>
              <a:t>‹#›</a:t>
            </a:fld>
            <a:endParaRPr lang="en-AU"/>
          </a:p>
        </p:txBody>
      </p:sp>
      <p:pic>
        <p:nvPicPr>
          <p:cNvPr id="14" name="Picture 13">
            <a:extLst>
              <a:ext uri="{FF2B5EF4-FFF2-40B4-BE49-F238E27FC236}">
                <a16:creationId xmlns:a16="http://schemas.microsoft.com/office/drawing/2014/main" id="{767F8F09-429B-49C9-BE01-D457127EA6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5280" y="987210"/>
            <a:ext cx="2270701" cy="1277269"/>
          </a:xfrm>
          <a:prstGeom prst="rect">
            <a:avLst/>
          </a:prstGeom>
        </p:spPr>
      </p:pic>
      <p:sp>
        <p:nvSpPr>
          <p:cNvPr id="8" name="Title 1">
            <a:extLst>
              <a:ext uri="{FF2B5EF4-FFF2-40B4-BE49-F238E27FC236}">
                <a16:creationId xmlns:a16="http://schemas.microsoft.com/office/drawing/2014/main" id="{2A3D4B86-7602-4215-8333-A376F17A3013}"/>
              </a:ext>
            </a:extLst>
          </p:cNvPr>
          <p:cNvSpPr>
            <a:spLocks noGrp="1"/>
          </p:cNvSpPr>
          <p:nvPr>
            <p:ph type="ctrTitle" hasCustomPrompt="1"/>
          </p:nvPr>
        </p:nvSpPr>
        <p:spPr>
          <a:xfrm>
            <a:off x="1524000" y="2634937"/>
            <a:ext cx="9144000" cy="1588127"/>
          </a:xfrm>
        </p:spPr>
        <p:txBody>
          <a:bodyPr anchor="ctr"/>
          <a:lstStyle>
            <a:lvl1pPr algn="ctr">
              <a:defRPr/>
            </a:lvl1pPr>
          </a:lstStyle>
          <a:p>
            <a:r>
              <a:rPr lang="en-AU" sz="5400">
                <a:solidFill>
                  <a:srgbClr val="FFFFFF"/>
                </a:solidFill>
                <a:ea typeface="Roboto Thin"/>
                <a:cs typeface="Roboto Thin"/>
              </a:rPr>
              <a:t>Insert Title Here</a:t>
            </a:r>
            <a:endParaRPr lang="en-AU" sz="5400">
              <a:solidFill>
                <a:srgbClr val="FFFFFF"/>
              </a:solidFill>
            </a:endParaRPr>
          </a:p>
        </p:txBody>
      </p:sp>
      <p:sp>
        <p:nvSpPr>
          <p:cNvPr id="15" name="Subtitle 2">
            <a:extLst>
              <a:ext uri="{FF2B5EF4-FFF2-40B4-BE49-F238E27FC236}">
                <a16:creationId xmlns:a16="http://schemas.microsoft.com/office/drawing/2014/main" id="{F2A5C3A3-64D6-41B9-A887-EDDC4859A3EB}"/>
              </a:ext>
            </a:extLst>
          </p:cNvPr>
          <p:cNvSpPr>
            <a:spLocks noGrp="1"/>
          </p:cNvSpPr>
          <p:nvPr>
            <p:ph type="subTitle" idx="1" hasCustomPrompt="1"/>
          </p:nvPr>
        </p:nvSpPr>
        <p:spPr>
          <a:xfrm>
            <a:off x="4626664" y="4813327"/>
            <a:ext cx="3147931" cy="659563"/>
          </a:xfrm>
          <a:ln w="34925">
            <a:gradFill flip="none" rotWithShape="1">
              <a:gsLst>
                <a:gs pos="0">
                  <a:srgbClr val="21638C"/>
                </a:gs>
                <a:gs pos="100000">
                  <a:schemeClr val="accent1">
                    <a:lumMod val="100000"/>
                  </a:schemeClr>
                </a:gs>
              </a:gsLst>
              <a:lin ang="16800000" scaled="0"/>
              <a:tileRect/>
            </a:gradFill>
            <a:miter lim="800000"/>
          </a:ln>
        </p:spPr>
        <p:txBody>
          <a:bodyPr wrap="none" lIns="180000" tIns="180000" rIns="180000" bIns="144000">
            <a:spAutoFit/>
          </a:bodyPr>
          <a:lstStyle>
            <a:lvl1pPr marL="0" indent="0" algn="ctr">
              <a:buNone/>
              <a:defRPr sz="240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AU"/>
          </a:p>
        </p:txBody>
      </p:sp>
    </p:spTree>
    <p:extLst>
      <p:ext uri="{BB962C8B-B14F-4D97-AF65-F5344CB8AC3E}">
        <p14:creationId xmlns:p14="http://schemas.microsoft.com/office/powerpoint/2010/main" val="59965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F7EF-3651-48DE-9224-B3A46937FF13}"/>
              </a:ext>
            </a:extLst>
          </p:cNvPr>
          <p:cNvSpPr>
            <a:spLocks noGrp="1"/>
          </p:cNvSpPr>
          <p:nvPr>
            <p:ph type="title"/>
          </p:nvPr>
        </p:nvSpPr>
        <p:spPr/>
        <p:txBody>
          <a:bodyPr/>
          <a:lstStyle/>
          <a:p>
            <a:r>
              <a:rPr lang="en-US"/>
              <a:t>Click to edit Master title style</a:t>
            </a:r>
            <a:endParaRPr lang="en-AU"/>
          </a:p>
        </p:txBody>
      </p:sp>
      <p:sp>
        <p:nvSpPr>
          <p:cNvPr id="9" name="Picture Placeholder 7">
            <a:extLst>
              <a:ext uri="{FF2B5EF4-FFF2-40B4-BE49-F238E27FC236}">
                <a16:creationId xmlns:a16="http://schemas.microsoft.com/office/drawing/2014/main" id="{C6A922B0-401A-466A-8E54-702549D835F5}"/>
              </a:ext>
            </a:extLst>
          </p:cNvPr>
          <p:cNvSpPr>
            <a:spLocks noGrp="1"/>
          </p:cNvSpPr>
          <p:nvPr>
            <p:ph type="pic" sz="quarter" idx="13"/>
          </p:nvPr>
        </p:nvSpPr>
        <p:spPr>
          <a:xfrm>
            <a:off x="838200" y="1884363"/>
            <a:ext cx="10515600" cy="4143375"/>
          </a:xfrm>
        </p:spPr>
        <p:txBody>
          <a:bodyPr/>
          <a:lstStyle/>
          <a:p>
            <a:endParaRPr lang="en-AU"/>
          </a:p>
        </p:txBody>
      </p:sp>
      <p:sp>
        <p:nvSpPr>
          <p:cNvPr id="11" name="Subtitle 2">
            <a:extLst>
              <a:ext uri="{FF2B5EF4-FFF2-40B4-BE49-F238E27FC236}">
                <a16:creationId xmlns:a16="http://schemas.microsoft.com/office/drawing/2014/main" id="{C4DE0D24-0309-46D1-A3FC-A587D4D48883}"/>
              </a:ext>
            </a:extLst>
          </p:cNvPr>
          <p:cNvSpPr>
            <a:spLocks noGrp="1"/>
          </p:cNvSpPr>
          <p:nvPr>
            <p:ph type="subTitle" idx="1" hasCustomPrompt="1"/>
          </p:nvPr>
        </p:nvSpPr>
        <p:spPr>
          <a:xfrm>
            <a:off x="7418326" y="6221413"/>
            <a:ext cx="3935474" cy="347957"/>
          </a:xfrm>
          <a:ln w="31750">
            <a:gradFill flip="none" rotWithShape="1">
              <a:gsLst>
                <a:gs pos="0">
                  <a:schemeClr val="accent2"/>
                </a:gs>
                <a:gs pos="100000">
                  <a:schemeClr val="accent1">
                    <a:lumMod val="100000"/>
                  </a:schemeClr>
                </a:gs>
              </a:gsLst>
              <a:lin ang="13500000" scaled="1"/>
              <a:tileRect/>
            </a:gradFill>
            <a:miter lim="800000"/>
          </a:ln>
        </p:spPr>
        <p:txBody>
          <a:bodyPr wrap="none" lIns="108000" tIns="108000" rIns="108000" bIns="72000">
            <a:spAutoFit/>
          </a:bodyPr>
          <a:lstStyle>
            <a:lvl1pPr marL="0" indent="0" algn="r">
              <a:buNone/>
              <a:defRPr sz="1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Caption area for picture. Try to hang off right of image.</a:t>
            </a:r>
            <a:endParaRPr lang="en-AU"/>
          </a:p>
        </p:txBody>
      </p:sp>
      <p:pic>
        <p:nvPicPr>
          <p:cNvPr id="12" name="Picture 11">
            <a:extLst>
              <a:ext uri="{FF2B5EF4-FFF2-40B4-BE49-F238E27FC236}">
                <a16:creationId xmlns:a16="http://schemas.microsoft.com/office/drawing/2014/main" id="{29F718C4-CEBA-4342-A946-C6BC8D82C0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32000" y="46655"/>
            <a:ext cx="960000" cy="540000"/>
          </a:xfrm>
          <a:prstGeom prst="rect">
            <a:avLst/>
          </a:prstGeom>
        </p:spPr>
      </p:pic>
    </p:spTree>
    <p:extLst>
      <p:ext uri="{BB962C8B-B14F-4D97-AF65-F5344CB8AC3E}">
        <p14:creationId xmlns:p14="http://schemas.microsoft.com/office/powerpoint/2010/main" val="10510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6A6D-8356-45C5-BB21-5756FBBD7C1E}"/>
              </a:ext>
            </a:extLst>
          </p:cNvPr>
          <p:cNvSpPr>
            <a:spLocks noGrp="1"/>
          </p:cNvSpPr>
          <p:nvPr>
            <p:ph type="ctrTitle"/>
          </p:nvPr>
        </p:nvSpPr>
        <p:spPr>
          <a:xfrm>
            <a:off x="1524000" y="2390682"/>
            <a:ext cx="9144000" cy="923330"/>
          </a:xfrm>
        </p:spPr>
        <p:txBody>
          <a:bodyPr anchor="b">
            <a:spAutoFit/>
          </a:bodyPr>
          <a:lstStyle>
            <a:lvl1pPr algn="ctr">
              <a:defRPr sz="6000">
                <a:solidFill>
                  <a:schemeClr val="bg2"/>
                </a:solidFill>
              </a:defRPr>
            </a:lvl1pPr>
          </a:lstStyle>
          <a:p>
            <a:r>
              <a:rPr lang="en-US"/>
              <a:t>Click to edit Master</a:t>
            </a:r>
            <a:endParaRPr lang="en-AU"/>
          </a:p>
        </p:txBody>
      </p:sp>
      <p:sp>
        <p:nvSpPr>
          <p:cNvPr id="3" name="Subtitle 2">
            <a:extLst>
              <a:ext uri="{FF2B5EF4-FFF2-40B4-BE49-F238E27FC236}">
                <a16:creationId xmlns:a16="http://schemas.microsoft.com/office/drawing/2014/main" id="{79097BE5-F962-489F-9FE4-EF63202BEE5A}"/>
              </a:ext>
            </a:extLst>
          </p:cNvPr>
          <p:cNvSpPr>
            <a:spLocks noGrp="1"/>
          </p:cNvSpPr>
          <p:nvPr>
            <p:ph type="subTitle" idx="1" hasCustomPrompt="1"/>
          </p:nvPr>
        </p:nvSpPr>
        <p:spPr>
          <a:xfrm>
            <a:off x="4522034" y="3732672"/>
            <a:ext cx="3147931" cy="659563"/>
          </a:xfrm>
          <a:ln w="34925">
            <a:gradFill flip="none" rotWithShape="1">
              <a:gsLst>
                <a:gs pos="0">
                  <a:schemeClr val="accent2"/>
                </a:gs>
                <a:gs pos="100000">
                  <a:schemeClr val="accent1">
                    <a:lumMod val="100000"/>
                  </a:schemeClr>
                </a:gs>
              </a:gsLst>
              <a:lin ang="13500000" scaled="1"/>
              <a:tileRect/>
            </a:gradFill>
            <a:miter lim="800000"/>
          </a:ln>
        </p:spPr>
        <p:txBody>
          <a:bodyPr wrap="none" lIns="180000" tIns="180000" rIns="180000" bIns="144000">
            <a:sp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AU"/>
          </a:p>
        </p:txBody>
      </p:sp>
      <p:sp>
        <p:nvSpPr>
          <p:cNvPr id="10" name="Date Placeholder 9">
            <a:extLst>
              <a:ext uri="{FF2B5EF4-FFF2-40B4-BE49-F238E27FC236}">
                <a16:creationId xmlns:a16="http://schemas.microsoft.com/office/drawing/2014/main" id="{B442C7AD-142A-4E41-824F-91AED14DCBA5}"/>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11" name="Footer Placeholder 10">
            <a:extLst>
              <a:ext uri="{FF2B5EF4-FFF2-40B4-BE49-F238E27FC236}">
                <a16:creationId xmlns:a16="http://schemas.microsoft.com/office/drawing/2014/main" id="{5EFB600A-1C2D-4985-AF6C-E1394DD5AE18}"/>
              </a:ext>
            </a:extLst>
          </p:cNvPr>
          <p:cNvSpPr>
            <a:spLocks noGrp="1"/>
          </p:cNvSpPr>
          <p:nvPr>
            <p:ph type="ftr" sz="quarter" idx="11"/>
          </p:nvPr>
        </p:nvSpPr>
        <p:spPr/>
        <p:txBody>
          <a:bodyPr/>
          <a:lstStyle/>
          <a:p>
            <a:endParaRPr lang="en-AU"/>
          </a:p>
        </p:txBody>
      </p:sp>
      <p:sp>
        <p:nvSpPr>
          <p:cNvPr id="12" name="Slide Number Placeholder 11">
            <a:extLst>
              <a:ext uri="{FF2B5EF4-FFF2-40B4-BE49-F238E27FC236}">
                <a16:creationId xmlns:a16="http://schemas.microsoft.com/office/drawing/2014/main" id="{BE67AF98-544F-40AD-8F87-8F0AEA6432F6}"/>
              </a:ext>
            </a:extLst>
          </p:cNvPr>
          <p:cNvSpPr>
            <a:spLocks noGrp="1"/>
          </p:cNvSpPr>
          <p:nvPr>
            <p:ph type="sldNum" sz="quarter" idx="12"/>
          </p:nvPr>
        </p:nvSpPr>
        <p:spPr/>
        <p:txBody>
          <a:bodyPr/>
          <a:lstStyle/>
          <a:p>
            <a:fld id="{E9D0F462-5450-4519-8C42-26D714FD3143}" type="slidenum">
              <a:rPr lang="en-AU" smtClean="0"/>
              <a:t>‹#›</a:t>
            </a:fld>
            <a:endParaRPr lang="en-AU"/>
          </a:p>
        </p:txBody>
      </p:sp>
      <p:pic>
        <p:nvPicPr>
          <p:cNvPr id="14" name="Picture 13">
            <a:extLst>
              <a:ext uri="{FF2B5EF4-FFF2-40B4-BE49-F238E27FC236}">
                <a16:creationId xmlns:a16="http://schemas.microsoft.com/office/drawing/2014/main" id="{767F8F09-429B-49C9-BE01-D457127EA6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32000" y="46655"/>
            <a:ext cx="960000" cy="540000"/>
          </a:xfrm>
          <a:prstGeom prst="rect">
            <a:avLst/>
          </a:prstGeom>
        </p:spPr>
      </p:pic>
    </p:spTree>
    <p:extLst>
      <p:ext uri="{BB962C8B-B14F-4D97-AF65-F5344CB8AC3E}">
        <p14:creationId xmlns:p14="http://schemas.microsoft.com/office/powerpoint/2010/main" val="360071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name and contact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8B2544-6C4D-415B-AF7B-6BF17BFDD04B}"/>
              </a:ext>
            </a:extLst>
          </p:cNvPr>
          <p:cNvSpPr/>
          <p:nvPr userDrawn="1"/>
        </p:nvSpPr>
        <p:spPr>
          <a:xfrm>
            <a:off x="6092890" y="-1"/>
            <a:ext cx="609911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08BC9E3-A971-47F5-94C2-49B72C9B2561}"/>
              </a:ext>
            </a:extLst>
          </p:cNvPr>
          <p:cNvSpPr>
            <a:spLocks noGrp="1"/>
          </p:cNvSpPr>
          <p:nvPr>
            <p:ph type="title"/>
          </p:nvPr>
        </p:nvSpPr>
        <p:spPr>
          <a:xfrm>
            <a:off x="838200" y="1825625"/>
            <a:ext cx="4424265" cy="1325563"/>
          </a:xfrm>
        </p:spPr>
        <p:txBody>
          <a:bodyPr/>
          <a:lstStyle>
            <a:lvl1pPr algn="ctr">
              <a:defRPr/>
            </a:lvl1pPr>
          </a:lstStyle>
          <a:p>
            <a:r>
              <a:rPr lang="en-US"/>
              <a:t>Click to edit Master title style</a:t>
            </a:r>
            <a:endParaRPr lang="en-AU"/>
          </a:p>
        </p:txBody>
      </p:sp>
      <p:sp>
        <p:nvSpPr>
          <p:cNvPr id="4" name="Content Placeholder 3">
            <a:extLst>
              <a:ext uri="{FF2B5EF4-FFF2-40B4-BE49-F238E27FC236}">
                <a16:creationId xmlns:a16="http://schemas.microsoft.com/office/drawing/2014/main" id="{65796170-888B-4647-83AC-B2CBC6A38BC5}"/>
              </a:ext>
            </a:extLst>
          </p:cNvPr>
          <p:cNvSpPr>
            <a:spLocks noGrp="1"/>
          </p:cNvSpPr>
          <p:nvPr>
            <p:ph sz="half" idx="2" hasCustomPrompt="1"/>
          </p:nvPr>
        </p:nvSpPr>
        <p:spPr>
          <a:xfrm>
            <a:off x="7688424" y="2567234"/>
            <a:ext cx="3665376" cy="572295"/>
          </a:xfrm>
        </p:spPr>
        <p:txBody>
          <a:bodyPr wrap="square" lIns="72000" anchor="ctr" anchorCtr="0">
            <a:normAutofit/>
          </a:bodyPr>
          <a:lstStyle>
            <a:lvl1pPr marL="0" indent="0">
              <a:buSzPct val="70000"/>
              <a:buFont typeface="Arial" panose="020B0604020202020204" pitchFamily="34" charset="0"/>
              <a:buNone/>
              <a:defRPr sz="24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657350" indent="-285750">
              <a:buFontTx/>
              <a:buBlip>
                <a:blip r:embed="rId3"/>
              </a:buBlip>
              <a:defRPr>
                <a:solidFill>
                  <a:schemeClr val="tx1"/>
                </a:solidFill>
              </a:defRPr>
            </a:lvl4pPr>
            <a:lvl5pPr marL="2114550" indent="-285750">
              <a:buFontTx/>
              <a:buBlip>
                <a:blip r:embed="rId3"/>
              </a:buBlip>
              <a:defRPr>
                <a:solidFill>
                  <a:schemeClr val="tx1"/>
                </a:solidFill>
              </a:defRPr>
            </a:lvl5pPr>
          </a:lstStyle>
          <a:p>
            <a:pPr lvl="0"/>
            <a:r>
              <a:rPr lang="en-US"/>
              <a:t>Email address</a:t>
            </a:r>
          </a:p>
        </p:txBody>
      </p:sp>
      <p:sp>
        <p:nvSpPr>
          <p:cNvPr id="5" name="Date Placeholder 4">
            <a:extLst>
              <a:ext uri="{FF2B5EF4-FFF2-40B4-BE49-F238E27FC236}">
                <a16:creationId xmlns:a16="http://schemas.microsoft.com/office/drawing/2014/main" id="{4D9297E9-3A4F-449A-BC1D-6E92F57A1C17}"/>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6" name="Footer Placeholder 5">
            <a:extLst>
              <a:ext uri="{FF2B5EF4-FFF2-40B4-BE49-F238E27FC236}">
                <a16:creationId xmlns:a16="http://schemas.microsoft.com/office/drawing/2014/main" id="{BB2449F7-242C-43D2-BB2E-CFFA92EC0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6B70A5-66B7-4DF4-8274-EF92EC345BB8}"/>
              </a:ext>
            </a:extLst>
          </p:cNvPr>
          <p:cNvSpPr>
            <a:spLocks noGrp="1"/>
          </p:cNvSpPr>
          <p:nvPr>
            <p:ph type="sldNum" sz="quarter" idx="12"/>
          </p:nvPr>
        </p:nvSpPr>
        <p:spPr/>
        <p:txBody>
          <a:bodyPr/>
          <a:lstStyle/>
          <a:p>
            <a:fld id="{E9D0F462-5450-4519-8C42-26D714FD3143}" type="slidenum">
              <a:rPr lang="en-AU" smtClean="0"/>
              <a:t>‹#›</a:t>
            </a:fld>
            <a:endParaRPr lang="en-AU"/>
          </a:p>
        </p:txBody>
      </p:sp>
      <p:sp>
        <p:nvSpPr>
          <p:cNvPr id="9" name="Subtitle 2">
            <a:extLst>
              <a:ext uri="{FF2B5EF4-FFF2-40B4-BE49-F238E27FC236}">
                <a16:creationId xmlns:a16="http://schemas.microsoft.com/office/drawing/2014/main" id="{7C940BB9-5172-4852-A477-3D864BF700D5}"/>
              </a:ext>
            </a:extLst>
          </p:cNvPr>
          <p:cNvSpPr>
            <a:spLocks noGrp="1"/>
          </p:cNvSpPr>
          <p:nvPr>
            <p:ph type="subTitle" idx="1" hasCustomPrompt="1"/>
          </p:nvPr>
        </p:nvSpPr>
        <p:spPr>
          <a:xfrm>
            <a:off x="838200" y="3732672"/>
            <a:ext cx="4424265" cy="659563"/>
          </a:xfrm>
          <a:ln w="34925">
            <a:gradFill flip="none" rotWithShape="1">
              <a:gsLst>
                <a:gs pos="0">
                  <a:schemeClr val="accent2"/>
                </a:gs>
                <a:gs pos="100000">
                  <a:schemeClr val="accent1">
                    <a:lumMod val="100000"/>
                  </a:schemeClr>
                </a:gs>
              </a:gsLst>
              <a:lin ang="13500000" scaled="1"/>
              <a:tileRect/>
            </a:gradFill>
            <a:miter lim="800000"/>
          </a:ln>
        </p:spPr>
        <p:txBody>
          <a:bodyPr wrap="square" lIns="180000" tIns="180000" rIns="180000" bIns="144000">
            <a:sp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enter Subtitle</a:t>
            </a:r>
            <a:endParaRPr lang="en-AU"/>
          </a:p>
        </p:txBody>
      </p:sp>
      <p:cxnSp>
        <p:nvCxnSpPr>
          <p:cNvPr id="15" name="Straight Connector 14">
            <a:extLst>
              <a:ext uri="{FF2B5EF4-FFF2-40B4-BE49-F238E27FC236}">
                <a16:creationId xmlns:a16="http://schemas.microsoft.com/office/drawing/2014/main" id="{CAF7D60C-1EEA-44DE-835D-BA3B64CD18AB}"/>
              </a:ext>
            </a:extLst>
          </p:cNvPr>
          <p:cNvCxnSpPr/>
          <p:nvPr userDrawn="1"/>
        </p:nvCxnSpPr>
        <p:spPr>
          <a:xfrm>
            <a:off x="6979298" y="5971592"/>
            <a:ext cx="709126"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pic>
        <p:nvPicPr>
          <p:cNvPr id="17" name="Picture 16" descr="A close up of a logo&#10;&#10;Description generated with very high confidence">
            <a:extLst>
              <a:ext uri="{FF2B5EF4-FFF2-40B4-BE49-F238E27FC236}">
                <a16:creationId xmlns:a16="http://schemas.microsoft.com/office/drawing/2014/main" id="{78897E71-55AE-4162-AEED-F239870677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2000" y="55986"/>
            <a:ext cx="960000" cy="540000"/>
          </a:xfrm>
          <a:prstGeom prst="rect">
            <a:avLst/>
          </a:prstGeom>
        </p:spPr>
      </p:pic>
      <p:pic>
        <p:nvPicPr>
          <p:cNvPr id="19" name="Picture 18">
            <a:extLst>
              <a:ext uri="{FF2B5EF4-FFF2-40B4-BE49-F238E27FC236}">
                <a16:creationId xmlns:a16="http://schemas.microsoft.com/office/drawing/2014/main" id="{30A15BB8-6EDD-459A-9CE3-31743798AE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79297" y="2630225"/>
            <a:ext cx="446315" cy="446315"/>
          </a:xfrm>
          <a:prstGeom prst="rect">
            <a:avLst/>
          </a:prstGeom>
        </p:spPr>
      </p:pic>
      <p:sp>
        <p:nvSpPr>
          <p:cNvPr id="21" name="Content Placeholder 3">
            <a:extLst>
              <a:ext uri="{FF2B5EF4-FFF2-40B4-BE49-F238E27FC236}">
                <a16:creationId xmlns:a16="http://schemas.microsoft.com/office/drawing/2014/main" id="{3681A78E-D2F6-41F8-9A28-469A6EA128F1}"/>
              </a:ext>
            </a:extLst>
          </p:cNvPr>
          <p:cNvSpPr>
            <a:spLocks noGrp="1"/>
          </p:cNvSpPr>
          <p:nvPr>
            <p:ph sz="half" idx="13" hasCustomPrompt="1"/>
          </p:nvPr>
        </p:nvSpPr>
        <p:spPr>
          <a:xfrm>
            <a:off x="7688424" y="3428049"/>
            <a:ext cx="3665376" cy="572295"/>
          </a:xfrm>
        </p:spPr>
        <p:txBody>
          <a:bodyPr wrap="square" lIns="72000" anchor="ctr" anchorCtr="0">
            <a:normAutofit/>
          </a:bodyPr>
          <a:lstStyle>
            <a:lvl1pPr marL="0" indent="0">
              <a:buSzPct val="70000"/>
              <a:buFont typeface="Arial" panose="020B0604020202020204" pitchFamily="34" charset="0"/>
              <a:buNone/>
              <a:defRPr sz="24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657350" indent="-285750">
              <a:buFontTx/>
              <a:buBlip>
                <a:blip r:embed="rId3"/>
              </a:buBlip>
              <a:defRPr>
                <a:solidFill>
                  <a:schemeClr val="tx1"/>
                </a:solidFill>
              </a:defRPr>
            </a:lvl4pPr>
            <a:lvl5pPr marL="2114550" indent="-285750">
              <a:buFontTx/>
              <a:buBlip>
                <a:blip r:embed="rId3"/>
              </a:buBlip>
              <a:defRPr>
                <a:solidFill>
                  <a:schemeClr val="tx1"/>
                </a:solidFill>
              </a:defRPr>
            </a:lvl5pPr>
          </a:lstStyle>
          <a:p>
            <a:pPr lvl="0"/>
            <a:r>
              <a:rPr lang="en-US"/>
              <a:t>@</a:t>
            </a:r>
            <a:r>
              <a:rPr lang="en-US" err="1"/>
              <a:t>twitter_name</a:t>
            </a:r>
            <a:endParaRPr lang="en-US"/>
          </a:p>
        </p:txBody>
      </p:sp>
      <p:pic>
        <p:nvPicPr>
          <p:cNvPr id="23" name="Picture 22" descr="A close up of a logo&#10;&#10;Description generated with high confidence">
            <a:extLst>
              <a:ext uri="{FF2B5EF4-FFF2-40B4-BE49-F238E27FC236}">
                <a16:creationId xmlns:a16="http://schemas.microsoft.com/office/drawing/2014/main" id="{AE7E594B-69F3-401D-9450-286792DB3B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53540" y="3414642"/>
            <a:ext cx="535169" cy="535169"/>
          </a:xfrm>
          <a:prstGeom prst="rect">
            <a:avLst/>
          </a:prstGeom>
        </p:spPr>
      </p:pic>
    </p:spTree>
    <p:extLst>
      <p:ext uri="{BB962C8B-B14F-4D97-AF65-F5344CB8AC3E}">
        <p14:creationId xmlns:p14="http://schemas.microsoft.com/office/powerpoint/2010/main" val="91889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with para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8B2544-6C4D-415B-AF7B-6BF17BFDD04B}"/>
              </a:ext>
            </a:extLst>
          </p:cNvPr>
          <p:cNvSpPr/>
          <p:nvPr userDrawn="1"/>
        </p:nvSpPr>
        <p:spPr>
          <a:xfrm>
            <a:off x="6092890" y="-1"/>
            <a:ext cx="609911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08BC9E3-A971-47F5-94C2-49B72C9B2561}"/>
              </a:ext>
            </a:extLst>
          </p:cNvPr>
          <p:cNvSpPr>
            <a:spLocks noGrp="1"/>
          </p:cNvSpPr>
          <p:nvPr>
            <p:ph type="title"/>
          </p:nvPr>
        </p:nvSpPr>
        <p:spPr>
          <a:xfrm>
            <a:off x="838200" y="1825625"/>
            <a:ext cx="4424265" cy="1325563"/>
          </a:xfrm>
        </p:spPr>
        <p:txBody>
          <a:bodyPr/>
          <a:lstStyle>
            <a:lvl1pPr algn="ctr">
              <a:defRPr/>
            </a:lvl1pPr>
          </a:lstStyle>
          <a:p>
            <a:r>
              <a:rPr lang="en-US"/>
              <a:t>Click to edit Master title style</a:t>
            </a:r>
            <a:endParaRPr lang="en-AU"/>
          </a:p>
        </p:txBody>
      </p:sp>
      <p:sp>
        <p:nvSpPr>
          <p:cNvPr id="4" name="Content Placeholder 3">
            <a:extLst>
              <a:ext uri="{FF2B5EF4-FFF2-40B4-BE49-F238E27FC236}">
                <a16:creationId xmlns:a16="http://schemas.microsoft.com/office/drawing/2014/main" id="{65796170-888B-4647-83AC-B2CBC6A38BC5}"/>
              </a:ext>
            </a:extLst>
          </p:cNvPr>
          <p:cNvSpPr>
            <a:spLocks noGrp="1"/>
          </p:cNvSpPr>
          <p:nvPr>
            <p:ph sz="half" idx="2" hasCustomPrompt="1"/>
          </p:nvPr>
        </p:nvSpPr>
        <p:spPr>
          <a:xfrm>
            <a:off x="6979298" y="1253330"/>
            <a:ext cx="4374502" cy="4351338"/>
          </a:xfrm>
        </p:spPr>
        <p:txBody>
          <a:bodyPr wrap="square" lIns="72000" anchor="ctr" anchorCtr="0">
            <a:normAutofit/>
          </a:bodyPr>
          <a:lstStyle>
            <a:lvl1pPr marL="0" indent="0">
              <a:buSzPct val="70000"/>
              <a:buFont typeface="Arial" panose="020B0604020202020204" pitchFamily="34" charset="0"/>
              <a:buNone/>
              <a:defRPr sz="24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657350" indent="-285750">
              <a:buFontTx/>
              <a:buBlip>
                <a:blip r:embed="rId3"/>
              </a:buBlip>
              <a:defRPr>
                <a:solidFill>
                  <a:schemeClr val="tx1"/>
                </a:solidFill>
              </a:defRPr>
            </a:lvl4pPr>
            <a:lvl5pPr marL="2114550" indent="-285750">
              <a:buFontTx/>
              <a:buBlip>
                <a:blip r:embed="rId3"/>
              </a:buBlip>
              <a:defRPr>
                <a:solidFill>
                  <a:schemeClr val="tx1"/>
                </a:solidFill>
              </a:defRPr>
            </a:lvl5pPr>
          </a:lstStyle>
          <a:p>
            <a:pPr lvl="0"/>
            <a:r>
              <a:rPr lang="en-US"/>
              <a:t>A paragraph of text can be written here. Short and punchy is always better.</a:t>
            </a:r>
          </a:p>
          <a:p>
            <a:pPr lvl="0"/>
            <a:endParaRPr lang="en-US"/>
          </a:p>
        </p:txBody>
      </p:sp>
      <p:sp>
        <p:nvSpPr>
          <p:cNvPr id="5" name="Date Placeholder 4">
            <a:extLst>
              <a:ext uri="{FF2B5EF4-FFF2-40B4-BE49-F238E27FC236}">
                <a16:creationId xmlns:a16="http://schemas.microsoft.com/office/drawing/2014/main" id="{4D9297E9-3A4F-449A-BC1D-6E92F57A1C17}"/>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6" name="Footer Placeholder 5">
            <a:extLst>
              <a:ext uri="{FF2B5EF4-FFF2-40B4-BE49-F238E27FC236}">
                <a16:creationId xmlns:a16="http://schemas.microsoft.com/office/drawing/2014/main" id="{BB2449F7-242C-43D2-BB2E-CFFA92EC0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6B70A5-66B7-4DF4-8274-EF92EC345BB8}"/>
              </a:ext>
            </a:extLst>
          </p:cNvPr>
          <p:cNvSpPr>
            <a:spLocks noGrp="1"/>
          </p:cNvSpPr>
          <p:nvPr>
            <p:ph type="sldNum" sz="quarter" idx="12"/>
          </p:nvPr>
        </p:nvSpPr>
        <p:spPr/>
        <p:txBody>
          <a:bodyPr/>
          <a:lstStyle/>
          <a:p>
            <a:fld id="{E9D0F462-5450-4519-8C42-26D714FD3143}" type="slidenum">
              <a:rPr lang="en-AU" smtClean="0"/>
              <a:t>‹#›</a:t>
            </a:fld>
            <a:endParaRPr lang="en-AU"/>
          </a:p>
        </p:txBody>
      </p:sp>
      <p:sp>
        <p:nvSpPr>
          <p:cNvPr id="9" name="Subtitle 2">
            <a:extLst>
              <a:ext uri="{FF2B5EF4-FFF2-40B4-BE49-F238E27FC236}">
                <a16:creationId xmlns:a16="http://schemas.microsoft.com/office/drawing/2014/main" id="{7C940BB9-5172-4852-A477-3D864BF700D5}"/>
              </a:ext>
            </a:extLst>
          </p:cNvPr>
          <p:cNvSpPr>
            <a:spLocks noGrp="1"/>
          </p:cNvSpPr>
          <p:nvPr>
            <p:ph type="subTitle" idx="1" hasCustomPrompt="1"/>
          </p:nvPr>
        </p:nvSpPr>
        <p:spPr>
          <a:xfrm>
            <a:off x="838200" y="3732672"/>
            <a:ext cx="4424265" cy="659563"/>
          </a:xfrm>
          <a:ln w="34925">
            <a:gradFill flip="none" rotWithShape="1">
              <a:gsLst>
                <a:gs pos="0">
                  <a:schemeClr val="accent2"/>
                </a:gs>
                <a:gs pos="100000">
                  <a:schemeClr val="accent1">
                    <a:lumMod val="100000"/>
                  </a:schemeClr>
                </a:gs>
              </a:gsLst>
              <a:lin ang="13500000" scaled="1"/>
              <a:tileRect/>
            </a:gradFill>
            <a:miter lim="800000"/>
          </a:ln>
        </p:spPr>
        <p:txBody>
          <a:bodyPr wrap="square" lIns="180000" tIns="180000" rIns="180000" bIns="144000">
            <a:sp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enter Subtitle</a:t>
            </a:r>
            <a:endParaRPr lang="en-AU"/>
          </a:p>
        </p:txBody>
      </p:sp>
      <p:cxnSp>
        <p:nvCxnSpPr>
          <p:cNvPr id="15" name="Straight Connector 14">
            <a:extLst>
              <a:ext uri="{FF2B5EF4-FFF2-40B4-BE49-F238E27FC236}">
                <a16:creationId xmlns:a16="http://schemas.microsoft.com/office/drawing/2014/main" id="{CAF7D60C-1EEA-44DE-835D-BA3B64CD18AB}"/>
              </a:ext>
            </a:extLst>
          </p:cNvPr>
          <p:cNvCxnSpPr/>
          <p:nvPr userDrawn="1"/>
        </p:nvCxnSpPr>
        <p:spPr>
          <a:xfrm>
            <a:off x="6979298" y="5971592"/>
            <a:ext cx="709126"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pic>
        <p:nvPicPr>
          <p:cNvPr id="17" name="Picture 16" descr="A close up of a logo&#10;&#10;Description generated with very high confidence">
            <a:extLst>
              <a:ext uri="{FF2B5EF4-FFF2-40B4-BE49-F238E27FC236}">
                <a16:creationId xmlns:a16="http://schemas.microsoft.com/office/drawing/2014/main" id="{78897E71-55AE-4162-AEED-F239870677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2000" y="55986"/>
            <a:ext cx="960000" cy="540000"/>
          </a:xfrm>
          <a:prstGeom prst="rect">
            <a:avLst/>
          </a:prstGeom>
        </p:spPr>
      </p:pic>
    </p:spTree>
    <p:extLst>
      <p:ext uri="{BB962C8B-B14F-4D97-AF65-F5344CB8AC3E}">
        <p14:creationId xmlns:p14="http://schemas.microsoft.com/office/powerpoint/2010/main" val="158036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ragraph, whit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8B2544-6C4D-415B-AF7B-6BF17BFDD04B}"/>
              </a:ext>
            </a:extLst>
          </p:cNvPr>
          <p:cNvSpPr/>
          <p:nvPr userDrawn="1"/>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08BC9E3-A971-47F5-94C2-49B72C9B2561}"/>
              </a:ext>
            </a:extLst>
          </p:cNvPr>
          <p:cNvSpPr>
            <a:spLocks noGrp="1"/>
          </p:cNvSpPr>
          <p:nvPr>
            <p:ph type="title"/>
          </p:nvPr>
        </p:nvSpPr>
        <p:spPr>
          <a:xfrm>
            <a:off x="838200" y="504377"/>
            <a:ext cx="7232780" cy="1325563"/>
          </a:xfrm>
        </p:spPr>
        <p:txBody>
          <a:bodyPr/>
          <a:lstStyle>
            <a:lvl1pPr algn="l">
              <a:defRPr>
                <a:solidFill>
                  <a:schemeClr val="tx2"/>
                </a:solidFill>
              </a:defRPr>
            </a:lvl1pPr>
          </a:lstStyle>
          <a:p>
            <a:r>
              <a:rPr lang="en-US"/>
              <a:t>Click to edit Master title style</a:t>
            </a:r>
            <a:endParaRPr lang="en-AU"/>
          </a:p>
        </p:txBody>
      </p:sp>
      <p:sp>
        <p:nvSpPr>
          <p:cNvPr id="4" name="Content Placeholder 3">
            <a:extLst>
              <a:ext uri="{FF2B5EF4-FFF2-40B4-BE49-F238E27FC236}">
                <a16:creationId xmlns:a16="http://schemas.microsoft.com/office/drawing/2014/main" id="{65796170-888B-4647-83AC-B2CBC6A38BC5}"/>
              </a:ext>
            </a:extLst>
          </p:cNvPr>
          <p:cNvSpPr>
            <a:spLocks noGrp="1"/>
          </p:cNvSpPr>
          <p:nvPr>
            <p:ph sz="half" idx="2" hasCustomPrompt="1"/>
          </p:nvPr>
        </p:nvSpPr>
        <p:spPr>
          <a:xfrm>
            <a:off x="923731" y="2127193"/>
            <a:ext cx="10308270" cy="3829041"/>
          </a:xfrm>
        </p:spPr>
        <p:txBody>
          <a:bodyPr wrap="square" lIns="72000" anchor="t" anchorCtr="0">
            <a:normAutofit/>
          </a:bodyPr>
          <a:lstStyle>
            <a:lvl1pPr marL="0" indent="0">
              <a:buSzPct val="70000"/>
              <a:buFont typeface="Arial" panose="020B0604020202020204" pitchFamily="34" charset="0"/>
              <a:buNone/>
              <a:defRPr sz="24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657350" indent="-285750">
              <a:buFontTx/>
              <a:buBlip>
                <a:blip r:embed="rId2"/>
              </a:buBlip>
              <a:defRPr>
                <a:solidFill>
                  <a:schemeClr val="tx1"/>
                </a:solidFill>
              </a:defRPr>
            </a:lvl4pPr>
            <a:lvl5pPr marL="2114550" indent="-285750">
              <a:buFontTx/>
              <a:buBlip>
                <a:blip r:embed="rId2"/>
              </a:buBlip>
              <a:defRPr>
                <a:solidFill>
                  <a:schemeClr val="tx1"/>
                </a:solidFill>
              </a:defRPr>
            </a:lvl5pPr>
          </a:lstStyle>
          <a:p>
            <a:pPr lvl="0"/>
            <a:r>
              <a:rPr lang="en-US"/>
              <a:t>A paragraph of text can be written here. Short and punchy is always better.</a:t>
            </a:r>
          </a:p>
          <a:p>
            <a:pPr lvl="0"/>
            <a:endParaRPr lang="en-US"/>
          </a:p>
        </p:txBody>
      </p:sp>
      <p:sp>
        <p:nvSpPr>
          <p:cNvPr id="5" name="Date Placeholder 4">
            <a:extLst>
              <a:ext uri="{FF2B5EF4-FFF2-40B4-BE49-F238E27FC236}">
                <a16:creationId xmlns:a16="http://schemas.microsoft.com/office/drawing/2014/main" id="{4D9297E9-3A4F-449A-BC1D-6E92F57A1C17}"/>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6" name="Footer Placeholder 5">
            <a:extLst>
              <a:ext uri="{FF2B5EF4-FFF2-40B4-BE49-F238E27FC236}">
                <a16:creationId xmlns:a16="http://schemas.microsoft.com/office/drawing/2014/main" id="{BB2449F7-242C-43D2-BB2E-CFFA92EC0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6B70A5-66B7-4DF4-8274-EF92EC345BB8}"/>
              </a:ext>
            </a:extLst>
          </p:cNvPr>
          <p:cNvSpPr>
            <a:spLocks noGrp="1"/>
          </p:cNvSpPr>
          <p:nvPr>
            <p:ph type="sldNum" sz="quarter" idx="12"/>
          </p:nvPr>
        </p:nvSpPr>
        <p:spPr/>
        <p:txBody>
          <a:bodyPr/>
          <a:lstStyle/>
          <a:p>
            <a:fld id="{E9D0F462-5450-4519-8C42-26D714FD3143}" type="slidenum">
              <a:rPr lang="en-AU" smtClean="0"/>
              <a:t>‹#›</a:t>
            </a:fld>
            <a:endParaRPr lang="en-AU"/>
          </a:p>
        </p:txBody>
      </p:sp>
      <p:sp>
        <p:nvSpPr>
          <p:cNvPr id="3" name="Rectangle 2">
            <a:extLst>
              <a:ext uri="{FF2B5EF4-FFF2-40B4-BE49-F238E27FC236}">
                <a16:creationId xmlns:a16="http://schemas.microsoft.com/office/drawing/2014/main" id="{D05319D1-BBFF-4644-9C2B-9427A3CE486E}"/>
              </a:ext>
            </a:extLst>
          </p:cNvPr>
          <p:cNvSpPr/>
          <p:nvPr userDrawn="1"/>
        </p:nvSpPr>
        <p:spPr>
          <a:xfrm>
            <a:off x="397836" y="400115"/>
            <a:ext cx="11396329" cy="6057770"/>
          </a:xfrm>
          <a:prstGeom prst="rect">
            <a:avLst/>
          </a:prstGeom>
          <a:noFill/>
          <a:ln w="5397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A4A1779F-D9F5-43AF-90A4-8F2A50F95707}"/>
              </a:ext>
            </a:extLst>
          </p:cNvPr>
          <p:cNvSpPr/>
          <p:nvPr userDrawn="1"/>
        </p:nvSpPr>
        <p:spPr>
          <a:xfrm>
            <a:off x="11028784" y="-3030"/>
            <a:ext cx="1163216" cy="880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A close up of a logo&#10;&#10;Description generated with very high confidence">
            <a:extLst>
              <a:ext uri="{FF2B5EF4-FFF2-40B4-BE49-F238E27FC236}">
                <a16:creationId xmlns:a16="http://schemas.microsoft.com/office/drawing/2014/main" id="{78897E71-55AE-4162-AEED-F239870677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32000" y="55986"/>
            <a:ext cx="960000" cy="540000"/>
          </a:xfrm>
          <a:prstGeom prst="rect">
            <a:avLst/>
          </a:prstGeom>
        </p:spPr>
      </p:pic>
    </p:spTree>
    <p:extLst>
      <p:ext uri="{BB962C8B-B14F-4D97-AF65-F5344CB8AC3E}">
        <p14:creationId xmlns:p14="http://schemas.microsoft.com/office/powerpoint/2010/main" val="346016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8B2544-6C4D-415B-AF7B-6BF17BFDD04B}"/>
              </a:ext>
            </a:extLst>
          </p:cNvPr>
          <p:cNvSpPr/>
          <p:nvPr userDrawn="1"/>
        </p:nvSpPr>
        <p:spPr>
          <a:xfrm>
            <a:off x="6092890" y="-1"/>
            <a:ext cx="609911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08BC9E3-A971-47F5-94C2-49B72C9B2561}"/>
              </a:ext>
            </a:extLst>
          </p:cNvPr>
          <p:cNvSpPr>
            <a:spLocks noGrp="1"/>
          </p:cNvSpPr>
          <p:nvPr>
            <p:ph type="title"/>
          </p:nvPr>
        </p:nvSpPr>
        <p:spPr>
          <a:xfrm>
            <a:off x="838200" y="1825625"/>
            <a:ext cx="4424265" cy="1325563"/>
          </a:xfrm>
        </p:spPr>
        <p:txBody>
          <a:bodyPr/>
          <a:lstStyle>
            <a:lvl1pPr algn="ctr">
              <a:defRPr/>
            </a:lvl1pPr>
          </a:lstStyle>
          <a:p>
            <a:r>
              <a:rPr lang="en-US"/>
              <a:t>Click to edit Master title style</a:t>
            </a:r>
            <a:endParaRPr lang="en-AU"/>
          </a:p>
        </p:txBody>
      </p:sp>
      <p:sp>
        <p:nvSpPr>
          <p:cNvPr id="4" name="Content Placeholder 3">
            <a:extLst>
              <a:ext uri="{FF2B5EF4-FFF2-40B4-BE49-F238E27FC236}">
                <a16:creationId xmlns:a16="http://schemas.microsoft.com/office/drawing/2014/main" id="{65796170-888B-4647-83AC-B2CBC6A38BC5}"/>
              </a:ext>
            </a:extLst>
          </p:cNvPr>
          <p:cNvSpPr>
            <a:spLocks noGrp="1"/>
          </p:cNvSpPr>
          <p:nvPr>
            <p:ph sz="half" idx="2" hasCustomPrompt="1"/>
          </p:nvPr>
        </p:nvSpPr>
        <p:spPr>
          <a:xfrm>
            <a:off x="6511214" y="1253330"/>
            <a:ext cx="4842586" cy="4351338"/>
          </a:xfrm>
        </p:spPr>
        <p:txBody>
          <a:bodyPr wrap="square" lIns="72000" anchor="ctr" anchorCtr="0">
            <a:normAutofit/>
          </a:bodyPr>
          <a:lstStyle>
            <a:lvl1pPr marL="457200" indent="-457200">
              <a:buSzPct val="70000"/>
              <a:buFontTx/>
              <a:buBlip>
                <a:blip r:embed="rId3"/>
              </a:buBlip>
              <a:defRPr sz="24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657350" indent="-285750">
              <a:buFontTx/>
              <a:buBlip>
                <a:blip r:embed="rId3"/>
              </a:buBlip>
              <a:defRPr>
                <a:solidFill>
                  <a:schemeClr val="tx1"/>
                </a:solidFill>
              </a:defRPr>
            </a:lvl4pPr>
            <a:lvl5pPr marL="2114550" indent="-285750">
              <a:buFontTx/>
              <a:buBlip>
                <a:blip r:embed="rId3"/>
              </a:buBlip>
              <a:defRPr>
                <a:solidFill>
                  <a:schemeClr val="tx1"/>
                </a:solidFill>
              </a:defRPr>
            </a:lvl5pPr>
          </a:lstStyle>
          <a:p>
            <a:pPr lvl="0"/>
            <a:r>
              <a:rPr lang="en-US"/>
              <a:t>Insert as many points as you like here.</a:t>
            </a:r>
          </a:p>
          <a:p>
            <a:pPr lvl="0"/>
            <a:r>
              <a:rPr lang="en-US"/>
              <a:t>Tap “enter” to create another arrow.</a:t>
            </a:r>
          </a:p>
          <a:p>
            <a:pPr lvl="0"/>
            <a:endParaRPr lang="en-US"/>
          </a:p>
        </p:txBody>
      </p:sp>
      <p:sp>
        <p:nvSpPr>
          <p:cNvPr id="5" name="Date Placeholder 4">
            <a:extLst>
              <a:ext uri="{FF2B5EF4-FFF2-40B4-BE49-F238E27FC236}">
                <a16:creationId xmlns:a16="http://schemas.microsoft.com/office/drawing/2014/main" id="{4D9297E9-3A4F-449A-BC1D-6E92F57A1C17}"/>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6" name="Footer Placeholder 5">
            <a:extLst>
              <a:ext uri="{FF2B5EF4-FFF2-40B4-BE49-F238E27FC236}">
                <a16:creationId xmlns:a16="http://schemas.microsoft.com/office/drawing/2014/main" id="{BB2449F7-242C-43D2-BB2E-CFFA92EC0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6B70A5-66B7-4DF4-8274-EF92EC345BB8}"/>
              </a:ext>
            </a:extLst>
          </p:cNvPr>
          <p:cNvSpPr>
            <a:spLocks noGrp="1"/>
          </p:cNvSpPr>
          <p:nvPr>
            <p:ph type="sldNum" sz="quarter" idx="12"/>
          </p:nvPr>
        </p:nvSpPr>
        <p:spPr/>
        <p:txBody>
          <a:bodyPr/>
          <a:lstStyle/>
          <a:p>
            <a:fld id="{E9D0F462-5450-4519-8C42-26D714FD3143}" type="slidenum">
              <a:rPr lang="en-AU" smtClean="0"/>
              <a:t>‹#›</a:t>
            </a:fld>
            <a:endParaRPr lang="en-AU"/>
          </a:p>
        </p:txBody>
      </p:sp>
      <p:sp>
        <p:nvSpPr>
          <p:cNvPr id="9" name="Subtitle 2">
            <a:extLst>
              <a:ext uri="{FF2B5EF4-FFF2-40B4-BE49-F238E27FC236}">
                <a16:creationId xmlns:a16="http://schemas.microsoft.com/office/drawing/2014/main" id="{7C940BB9-5172-4852-A477-3D864BF700D5}"/>
              </a:ext>
            </a:extLst>
          </p:cNvPr>
          <p:cNvSpPr>
            <a:spLocks noGrp="1"/>
          </p:cNvSpPr>
          <p:nvPr>
            <p:ph type="subTitle" idx="1" hasCustomPrompt="1"/>
          </p:nvPr>
        </p:nvSpPr>
        <p:spPr>
          <a:xfrm>
            <a:off x="838200" y="3732672"/>
            <a:ext cx="4424265" cy="659563"/>
          </a:xfrm>
          <a:ln w="34925">
            <a:gradFill flip="none" rotWithShape="1">
              <a:gsLst>
                <a:gs pos="0">
                  <a:schemeClr val="accent2"/>
                </a:gs>
                <a:gs pos="100000">
                  <a:schemeClr val="accent1">
                    <a:lumMod val="100000"/>
                  </a:schemeClr>
                </a:gs>
              </a:gsLst>
              <a:lin ang="13500000" scaled="1"/>
              <a:tileRect/>
            </a:gradFill>
            <a:miter lim="800000"/>
          </a:ln>
        </p:spPr>
        <p:txBody>
          <a:bodyPr wrap="square" lIns="180000" tIns="180000" rIns="180000" bIns="144000">
            <a:sp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endParaRPr lang="en-AU"/>
          </a:p>
        </p:txBody>
      </p:sp>
      <p:cxnSp>
        <p:nvCxnSpPr>
          <p:cNvPr id="10" name="Straight Connector 9">
            <a:extLst>
              <a:ext uri="{FF2B5EF4-FFF2-40B4-BE49-F238E27FC236}">
                <a16:creationId xmlns:a16="http://schemas.microsoft.com/office/drawing/2014/main" id="{9CFF9432-E42F-4358-91A2-5850F7F8C72B}"/>
              </a:ext>
            </a:extLst>
          </p:cNvPr>
          <p:cNvCxnSpPr/>
          <p:nvPr userDrawn="1"/>
        </p:nvCxnSpPr>
        <p:spPr>
          <a:xfrm>
            <a:off x="6979298" y="5971592"/>
            <a:ext cx="709126"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pic>
        <p:nvPicPr>
          <p:cNvPr id="12" name="Picture 11" descr="A close up of a logo&#10;&#10;Description generated with very high confidence">
            <a:extLst>
              <a:ext uri="{FF2B5EF4-FFF2-40B4-BE49-F238E27FC236}">
                <a16:creationId xmlns:a16="http://schemas.microsoft.com/office/drawing/2014/main" id="{AE177BD5-D019-49DA-8E18-192A7786E6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2000" y="55986"/>
            <a:ext cx="960000" cy="540000"/>
          </a:xfrm>
          <a:prstGeom prst="rect">
            <a:avLst/>
          </a:prstGeom>
        </p:spPr>
      </p:pic>
    </p:spTree>
    <p:extLst>
      <p:ext uri="{BB962C8B-B14F-4D97-AF65-F5344CB8AC3E}">
        <p14:creationId xmlns:p14="http://schemas.microsoft.com/office/powerpoint/2010/main" val="77619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Number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8B2544-6C4D-415B-AF7B-6BF17BFDD04B}"/>
              </a:ext>
            </a:extLst>
          </p:cNvPr>
          <p:cNvSpPr/>
          <p:nvPr userDrawn="1"/>
        </p:nvSpPr>
        <p:spPr>
          <a:xfrm>
            <a:off x="6092890" y="-1"/>
            <a:ext cx="609911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08BC9E3-A971-47F5-94C2-49B72C9B2561}"/>
              </a:ext>
            </a:extLst>
          </p:cNvPr>
          <p:cNvSpPr>
            <a:spLocks noGrp="1"/>
          </p:cNvSpPr>
          <p:nvPr>
            <p:ph type="title"/>
          </p:nvPr>
        </p:nvSpPr>
        <p:spPr>
          <a:xfrm>
            <a:off x="838200" y="1825625"/>
            <a:ext cx="4424265" cy="1325563"/>
          </a:xfrm>
        </p:spPr>
        <p:txBody>
          <a:bodyPr/>
          <a:lstStyle>
            <a:lvl1pPr algn="ctr">
              <a:defRPr/>
            </a:lvl1pPr>
          </a:lstStyle>
          <a:p>
            <a:r>
              <a:rPr lang="en-US"/>
              <a:t>Click to edit Master title style</a:t>
            </a:r>
            <a:endParaRPr lang="en-AU"/>
          </a:p>
        </p:txBody>
      </p:sp>
      <p:sp>
        <p:nvSpPr>
          <p:cNvPr id="4" name="Content Placeholder 3">
            <a:extLst>
              <a:ext uri="{FF2B5EF4-FFF2-40B4-BE49-F238E27FC236}">
                <a16:creationId xmlns:a16="http://schemas.microsoft.com/office/drawing/2014/main" id="{65796170-888B-4647-83AC-B2CBC6A38BC5}"/>
              </a:ext>
            </a:extLst>
          </p:cNvPr>
          <p:cNvSpPr>
            <a:spLocks noGrp="1"/>
          </p:cNvSpPr>
          <p:nvPr>
            <p:ph sz="half" idx="2" hasCustomPrompt="1"/>
          </p:nvPr>
        </p:nvSpPr>
        <p:spPr>
          <a:xfrm>
            <a:off x="6511214" y="1253330"/>
            <a:ext cx="4842586" cy="4351338"/>
          </a:xfrm>
        </p:spPr>
        <p:txBody>
          <a:bodyPr wrap="square" lIns="72000" anchor="ctr" anchorCtr="0">
            <a:normAutofit/>
          </a:bodyPr>
          <a:lstStyle>
            <a:lvl1pPr marL="457200" indent="-457200">
              <a:buClr>
                <a:schemeClr val="accent1"/>
              </a:buClr>
              <a:buSzPct val="70000"/>
              <a:buFont typeface="+mj-lt"/>
              <a:buAutoNum type="arabicParenR"/>
              <a:defRPr sz="24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657350" indent="-285750">
              <a:buFontTx/>
              <a:buBlip>
                <a:blip r:embed="rId3"/>
              </a:buBlip>
              <a:defRPr>
                <a:solidFill>
                  <a:schemeClr val="tx1"/>
                </a:solidFill>
              </a:defRPr>
            </a:lvl4pPr>
            <a:lvl5pPr marL="2114550" indent="-285750">
              <a:buFontTx/>
              <a:buBlip>
                <a:blip r:embed="rId3"/>
              </a:buBlip>
              <a:defRPr>
                <a:solidFill>
                  <a:schemeClr val="tx1"/>
                </a:solidFill>
              </a:defRPr>
            </a:lvl5pPr>
          </a:lstStyle>
          <a:p>
            <a:pPr lvl="0"/>
            <a:r>
              <a:rPr lang="en-US"/>
              <a:t>Insert as many points as you like here.</a:t>
            </a:r>
          </a:p>
          <a:p>
            <a:pPr lvl="0"/>
            <a:r>
              <a:rPr lang="en-US"/>
              <a:t>Tap “enter” to create another arrow.</a:t>
            </a:r>
          </a:p>
          <a:p>
            <a:pPr lvl="0"/>
            <a:endParaRPr lang="en-US"/>
          </a:p>
        </p:txBody>
      </p:sp>
      <p:sp>
        <p:nvSpPr>
          <p:cNvPr id="5" name="Date Placeholder 4">
            <a:extLst>
              <a:ext uri="{FF2B5EF4-FFF2-40B4-BE49-F238E27FC236}">
                <a16:creationId xmlns:a16="http://schemas.microsoft.com/office/drawing/2014/main" id="{4D9297E9-3A4F-449A-BC1D-6E92F57A1C17}"/>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6" name="Footer Placeholder 5">
            <a:extLst>
              <a:ext uri="{FF2B5EF4-FFF2-40B4-BE49-F238E27FC236}">
                <a16:creationId xmlns:a16="http://schemas.microsoft.com/office/drawing/2014/main" id="{BB2449F7-242C-43D2-BB2E-CFFA92EC0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6B70A5-66B7-4DF4-8274-EF92EC345BB8}"/>
              </a:ext>
            </a:extLst>
          </p:cNvPr>
          <p:cNvSpPr>
            <a:spLocks noGrp="1"/>
          </p:cNvSpPr>
          <p:nvPr>
            <p:ph type="sldNum" sz="quarter" idx="12"/>
          </p:nvPr>
        </p:nvSpPr>
        <p:spPr/>
        <p:txBody>
          <a:bodyPr/>
          <a:lstStyle/>
          <a:p>
            <a:fld id="{E9D0F462-5450-4519-8C42-26D714FD3143}" type="slidenum">
              <a:rPr lang="en-AU" smtClean="0"/>
              <a:t>‹#›</a:t>
            </a:fld>
            <a:endParaRPr lang="en-AU"/>
          </a:p>
        </p:txBody>
      </p:sp>
      <p:sp>
        <p:nvSpPr>
          <p:cNvPr id="9" name="Subtitle 2">
            <a:extLst>
              <a:ext uri="{FF2B5EF4-FFF2-40B4-BE49-F238E27FC236}">
                <a16:creationId xmlns:a16="http://schemas.microsoft.com/office/drawing/2014/main" id="{7C940BB9-5172-4852-A477-3D864BF700D5}"/>
              </a:ext>
            </a:extLst>
          </p:cNvPr>
          <p:cNvSpPr>
            <a:spLocks noGrp="1"/>
          </p:cNvSpPr>
          <p:nvPr>
            <p:ph type="subTitle" idx="1" hasCustomPrompt="1"/>
          </p:nvPr>
        </p:nvSpPr>
        <p:spPr>
          <a:xfrm>
            <a:off x="838200" y="3732672"/>
            <a:ext cx="4424265" cy="659563"/>
          </a:xfrm>
          <a:ln w="34925">
            <a:gradFill flip="none" rotWithShape="1">
              <a:gsLst>
                <a:gs pos="0">
                  <a:schemeClr val="accent2"/>
                </a:gs>
                <a:gs pos="100000">
                  <a:schemeClr val="accent1">
                    <a:lumMod val="100000"/>
                  </a:schemeClr>
                </a:gs>
              </a:gsLst>
              <a:lin ang="13500000" scaled="1"/>
              <a:tileRect/>
            </a:gradFill>
            <a:miter lim="800000"/>
          </a:ln>
        </p:spPr>
        <p:txBody>
          <a:bodyPr wrap="square" lIns="180000" tIns="180000" rIns="180000" bIns="144000">
            <a:sp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endParaRPr lang="en-AU"/>
          </a:p>
        </p:txBody>
      </p:sp>
      <p:cxnSp>
        <p:nvCxnSpPr>
          <p:cNvPr id="10" name="Straight Connector 9">
            <a:extLst>
              <a:ext uri="{FF2B5EF4-FFF2-40B4-BE49-F238E27FC236}">
                <a16:creationId xmlns:a16="http://schemas.microsoft.com/office/drawing/2014/main" id="{0162F886-6A49-44C6-B813-D749360D4C74}"/>
              </a:ext>
            </a:extLst>
          </p:cNvPr>
          <p:cNvCxnSpPr/>
          <p:nvPr userDrawn="1"/>
        </p:nvCxnSpPr>
        <p:spPr>
          <a:xfrm>
            <a:off x="6979298" y="5971592"/>
            <a:ext cx="709126"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pic>
        <p:nvPicPr>
          <p:cNvPr id="12" name="Picture 11" descr="A close up of a logo&#10;&#10;Description generated with very high confidence">
            <a:extLst>
              <a:ext uri="{FF2B5EF4-FFF2-40B4-BE49-F238E27FC236}">
                <a16:creationId xmlns:a16="http://schemas.microsoft.com/office/drawing/2014/main" id="{B005BA5B-6D6B-4A0E-976A-A7CF05E250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2000" y="55986"/>
            <a:ext cx="960000" cy="540000"/>
          </a:xfrm>
          <a:prstGeom prst="rect">
            <a:avLst/>
          </a:prstGeom>
        </p:spPr>
      </p:pic>
    </p:spTree>
    <p:extLst>
      <p:ext uri="{BB962C8B-B14F-4D97-AF65-F5344CB8AC3E}">
        <p14:creationId xmlns:p14="http://schemas.microsoft.com/office/powerpoint/2010/main" val="80279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ar 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F07D-9323-46FF-8485-C1329FE0AA48}"/>
              </a:ext>
            </a:extLst>
          </p:cNvPr>
          <p:cNvSpPr>
            <a:spLocks noGrp="1"/>
          </p:cNvSpPr>
          <p:nvPr>
            <p:ph type="title"/>
          </p:nvPr>
        </p:nvSpPr>
        <p:spPr/>
        <p:txBody>
          <a:bodyPr/>
          <a:lstStyle/>
          <a:p>
            <a:r>
              <a:rPr lang="en-US"/>
              <a:t>Click to edit Master title style</a:t>
            </a:r>
            <a:endParaRPr lang="en-AU"/>
          </a:p>
        </p:txBody>
      </p:sp>
      <p:sp>
        <p:nvSpPr>
          <p:cNvPr id="4" name="Date Placeholder 3">
            <a:extLst>
              <a:ext uri="{FF2B5EF4-FFF2-40B4-BE49-F238E27FC236}">
                <a16:creationId xmlns:a16="http://schemas.microsoft.com/office/drawing/2014/main" id="{6B3DEC60-A48C-40D7-B1AA-92DC895B5C10}"/>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5" name="Footer Placeholder 4">
            <a:extLst>
              <a:ext uri="{FF2B5EF4-FFF2-40B4-BE49-F238E27FC236}">
                <a16:creationId xmlns:a16="http://schemas.microsoft.com/office/drawing/2014/main" id="{96A2EE84-8A81-4425-B6EB-5BC24C6D6D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A3F317-0825-4C77-91D7-1FA8682BF306}"/>
              </a:ext>
            </a:extLst>
          </p:cNvPr>
          <p:cNvSpPr>
            <a:spLocks noGrp="1"/>
          </p:cNvSpPr>
          <p:nvPr>
            <p:ph type="sldNum" sz="quarter" idx="12"/>
          </p:nvPr>
        </p:nvSpPr>
        <p:spPr/>
        <p:txBody>
          <a:bodyPr/>
          <a:lstStyle/>
          <a:p>
            <a:fld id="{E9D0F462-5450-4519-8C42-26D714FD3143}" type="slidenum">
              <a:rPr lang="en-AU" smtClean="0"/>
              <a:t>‹#›</a:t>
            </a:fld>
            <a:endParaRPr lang="en-AU"/>
          </a:p>
        </p:txBody>
      </p:sp>
      <p:graphicFrame>
        <p:nvGraphicFramePr>
          <p:cNvPr id="14" name="Chart 13">
            <a:extLst>
              <a:ext uri="{FF2B5EF4-FFF2-40B4-BE49-F238E27FC236}">
                <a16:creationId xmlns:a16="http://schemas.microsoft.com/office/drawing/2014/main" id="{702622BC-C685-4A99-B997-33074BCACA50}"/>
              </a:ext>
            </a:extLst>
          </p:cNvPr>
          <p:cNvGraphicFramePr/>
          <p:nvPr userDrawn="1">
            <p:extLst>
              <p:ext uri="{D42A27DB-BD31-4B8C-83A1-F6EECF244321}">
                <p14:modId xmlns:p14="http://schemas.microsoft.com/office/powerpoint/2010/main" val="496372760"/>
              </p:ext>
            </p:extLst>
          </p:nvPr>
        </p:nvGraphicFramePr>
        <p:xfrm>
          <a:off x="838200" y="1866121"/>
          <a:ext cx="10515600" cy="4272211"/>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a:extLst>
              <a:ext uri="{FF2B5EF4-FFF2-40B4-BE49-F238E27FC236}">
                <a16:creationId xmlns:a16="http://schemas.microsoft.com/office/drawing/2014/main" id="{5D1F04DC-8CB6-4FAC-BB74-EFC5BFAAB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2000" y="46655"/>
            <a:ext cx="960000" cy="540000"/>
          </a:xfrm>
          <a:prstGeom prst="rect">
            <a:avLst/>
          </a:prstGeom>
        </p:spPr>
      </p:pic>
    </p:spTree>
    <p:extLst>
      <p:ext uri="{BB962C8B-B14F-4D97-AF65-F5344CB8AC3E}">
        <p14:creationId xmlns:p14="http://schemas.microsoft.com/office/powerpoint/2010/main" val="409980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an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F7EF-3651-48DE-9224-B3A46937FF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2EE0BFA-5B2F-4D5D-803B-04F30D0E395F}"/>
              </a:ext>
            </a:extLst>
          </p:cNvPr>
          <p:cNvSpPr>
            <a:spLocks noGrp="1"/>
          </p:cNvSpPr>
          <p:nvPr>
            <p:ph type="dt" sz="half" idx="10"/>
          </p:nvPr>
        </p:nvSpPr>
        <p:spPr/>
        <p:txBody>
          <a:bodyPr/>
          <a:lstStyle/>
          <a:p>
            <a:fld id="{999CCCCE-476A-4574-8AA5-D506CFD04F69}" type="datetimeFigureOut">
              <a:rPr lang="en-AU" smtClean="0"/>
              <a:t>23/8/18</a:t>
            </a:fld>
            <a:endParaRPr lang="en-AU"/>
          </a:p>
        </p:txBody>
      </p:sp>
      <p:sp>
        <p:nvSpPr>
          <p:cNvPr id="4" name="Footer Placeholder 3">
            <a:extLst>
              <a:ext uri="{FF2B5EF4-FFF2-40B4-BE49-F238E27FC236}">
                <a16:creationId xmlns:a16="http://schemas.microsoft.com/office/drawing/2014/main" id="{61E950E7-F588-4CA3-9DFE-B17D0CBD2EF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1EF4E48-3C14-405F-8EC9-849A8593FF5B}"/>
              </a:ext>
            </a:extLst>
          </p:cNvPr>
          <p:cNvSpPr>
            <a:spLocks noGrp="1"/>
          </p:cNvSpPr>
          <p:nvPr>
            <p:ph type="sldNum" sz="quarter" idx="12"/>
          </p:nvPr>
        </p:nvSpPr>
        <p:spPr/>
        <p:txBody>
          <a:bodyPr/>
          <a:lstStyle/>
          <a:p>
            <a:fld id="{E9D0F462-5450-4519-8C42-26D714FD3143}" type="slidenum">
              <a:rPr lang="en-AU" smtClean="0"/>
              <a:t>‹#›</a:t>
            </a:fld>
            <a:endParaRPr lang="en-AU"/>
          </a:p>
        </p:txBody>
      </p:sp>
      <p:graphicFrame>
        <p:nvGraphicFramePr>
          <p:cNvPr id="6" name="Table 5">
            <a:extLst>
              <a:ext uri="{FF2B5EF4-FFF2-40B4-BE49-F238E27FC236}">
                <a16:creationId xmlns:a16="http://schemas.microsoft.com/office/drawing/2014/main" id="{C1013486-042E-444F-8A44-31C00A15EF05}"/>
              </a:ext>
            </a:extLst>
          </p:cNvPr>
          <p:cNvGraphicFramePr>
            <a:graphicFrameLocks noGrp="1"/>
          </p:cNvGraphicFramePr>
          <p:nvPr userDrawn="1">
            <p:extLst>
              <p:ext uri="{D42A27DB-BD31-4B8C-83A1-F6EECF244321}">
                <p14:modId xmlns:p14="http://schemas.microsoft.com/office/powerpoint/2010/main" val="1382510878"/>
              </p:ext>
            </p:extLst>
          </p:nvPr>
        </p:nvGraphicFramePr>
        <p:xfrm>
          <a:off x="838200" y="1884784"/>
          <a:ext cx="10515600" cy="4142792"/>
        </p:xfrm>
        <a:graphic>
          <a:graphicData uri="http://schemas.openxmlformats.org/drawingml/2006/table">
            <a:tbl>
              <a:tblPr firstRow="1" firstCol="1" lastRow="1" bandRow="1">
                <a:tableStyleId>{D03447BB-5D67-496B-8E87-E561075AD55C}</a:tableStyleId>
              </a:tblPr>
              <a:tblGrid>
                <a:gridCol w="1314450">
                  <a:extLst>
                    <a:ext uri="{9D8B030D-6E8A-4147-A177-3AD203B41FA5}">
                      <a16:colId xmlns:a16="http://schemas.microsoft.com/office/drawing/2014/main" val="3228000985"/>
                    </a:ext>
                  </a:extLst>
                </a:gridCol>
                <a:gridCol w="1314450">
                  <a:extLst>
                    <a:ext uri="{9D8B030D-6E8A-4147-A177-3AD203B41FA5}">
                      <a16:colId xmlns:a16="http://schemas.microsoft.com/office/drawing/2014/main" val="3239875595"/>
                    </a:ext>
                  </a:extLst>
                </a:gridCol>
                <a:gridCol w="1314450">
                  <a:extLst>
                    <a:ext uri="{9D8B030D-6E8A-4147-A177-3AD203B41FA5}">
                      <a16:colId xmlns:a16="http://schemas.microsoft.com/office/drawing/2014/main" val="3865199632"/>
                    </a:ext>
                  </a:extLst>
                </a:gridCol>
                <a:gridCol w="1314450">
                  <a:extLst>
                    <a:ext uri="{9D8B030D-6E8A-4147-A177-3AD203B41FA5}">
                      <a16:colId xmlns:a16="http://schemas.microsoft.com/office/drawing/2014/main" val="1267087642"/>
                    </a:ext>
                  </a:extLst>
                </a:gridCol>
                <a:gridCol w="1314450">
                  <a:extLst>
                    <a:ext uri="{9D8B030D-6E8A-4147-A177-3AD203B41FA5}">
                      <a16:colId xmlns:a16="http://schemas.microsoft.com/office/drawing/2014/main" val="545712985"/>
                    </a:ext>
                  </a:extLst>
                </a:gridCol>
                <a:gridCol w="1314450">
                  <a:extLst>
                    <a:ext uri="{9D8B030D-6E8A-4147-A177-3AD203B41FA5}">
                      <a16:colId xmlns:a16="http://schemas.microsoft.com/office/drawing/2014/main" val="4159334899"/>
                    </a:ext>
                  </a:extLst>
                </a:gridCol>
                <a:gridCol w="1314450">
                  <a:extLst>
                    <a:ext uri="{9D8B030D-6E8A-4147-A177-3AD203B41FA5}">
                      <a16:colId xmlns:a16="http://schemas.microsoft.com/office/drawing/2014/main" val="776484735"/>
                    </a:ext>
                  </a:extLst>
                </a:gridCol>
                <a:gridCol w="1314450">
                  <a:extLst>
                    <a:ext uri="{9D8B030D-6E8A-4147-A177-3AD203B41FA5}">
                      <a16:colId xmlns:a16="http://schemas.microsoft.com/office/drawing/2014/main" val="3454915839"/>
                    </a:ext>
                  </a:extLst>
                </a:gridCol>
              </a:tblGrid>
              <a:tr h="517849">
                <a:tc>
                  <a:txBody>
                    <a:bodyPr/>
                    <a:lstStyle/>
                    <a:p>
                      <a:endParaRPr lang="en-AU">
                        <a:solidFill>
                          <a:schemeClr val="accent1"/>
                        </a:solidFill>
                      </a:endParaRPr>
                    </a:p>
                  </a:txBody>
                  <a:tcPr anchor="ctr">
                    <a:solidFill>
                      <a:schemeClr val="dk1">
                        <a:alpha val="26000"/>
                      </a:schemeClr>
                    </a:solidFill>
                  </a:tcPr>
                </a:tc>
                <a:tc>
                  <a:txBody>
                    <a:bodyPr/>
                    <a:lstStyle/>
                    <a:p>
                      <a:pPr algn="ctr"/>
                      <a:r>
                        <a:rPr lang="en-AU">
                          <a:solidFill>
                            <a:schemeClr val="accent1"/>
                          </a:solidFill>
                        </a:rPr>
                        <a:t>Text</a:t>
                      </a:r>
                    </a:p>
                  </a:txBody>
                  <a:tcPr anchor="ctr">
                    <a:solidFill>
                      <a:schemeClr val="dk1">
                        <a:alpha val="26000"/>
                      </a:schemeClr>
                    </a:solidFill>
                  </a:tcPr>
                </a:tc>
                <a:tc>
                  <a:txBody>
                    <a:bodyPr/>
                    <a:lstStyle/>
                    <a:p>
                      <a:pPr algn="ctr"/>
                      <a:r>
                        <a:rPr lang="en-AU">
                          <a:solidFill>
                            <a:schemeClr val="accent1"/>
                          </a:solidFill>
                        </a:rPr>
                        <a:t>Text</a:t>
                      </a:r>
                    </a:p>
                  </a:txBody>
                  <a:tcPr anchor="ctr">
                    <a:solidFill>
                      <a:schemeClr val="dk1">
                        <a:alpha val="26000"/>
                      </a:schemeClr>
                    </a:solidFill>
                  </a:tcPr>
                </a:tc>
                <a:tc>
                  <a:txBody>
                    <a:bodyPr/>
                    <a:lstStyle/>
                    <a:p>
                      <a:pPr algn="ctr"/>
                      <a:endParaRPr lang="en-AU">
                        <a:solidFill>
                          <a:schemeClr val="accent1"/>
                        </a:solidFill>
                      </a:endParaRPr>
                    </a:p>
                  </a:txBody>
                  <a:tcPr anchor="ctr">
                    <a:solidFill>
                      <a:schemeClr val="dk1">
                        <a:alpha val="26000"/>
                      </a:schemeClr>
                    </a:solidFill>
                  </a:tcPr>
                </a:tc>
                <a:tc>
                  <a:txBody>
                    <a:bodyPr/>
                    <a:lstStyle/>
                    <a:p>
                      <a:pPr algn="ctr"/>
                      <a:endParaRPr lang="en-AU">
                        <a:solidFill>
                          <a:schemeClr val="accent1"/>
                        </a:solidFill>
                      </a:endParaRPr>
                    </a:p>
                  </a:txBody>
                  <a:tcPr anchor="ctr">
                    <a:solidFill>
                      <a:schemeClr val="dk1">
                        <a:alpha val="26000"/>
                      </a:schemeClr>
                    </a:solidFill>
                  </a:tcPr>
                </a:tc>
                <a:tc>
                  <a:txBody>
                    <a:bodyPr/>
                    <a:lstStyle/>
                    <a:p>
                      <a:pPr algn="ctr"/>
                      <a:endParaRPr lang="en-AU">
                        <a:solidFill>
                          <a:schemeClr val="accent1"/>
                        </a:solidFill>
                      </a:endParaRPr>
                    </a:p>
                  </a:txBody>
                  <a:tcPr anchor="ctr">
                    <a:solidFill>
                      <a:schemeClr val="dk1">
                        <a:alpha val="26000"/>
                      </a:schemeClr>
                    </a:solidFill>
                  </a:tcPr>
                </a:tc>
                <a:tc>
                  <a:txBody>
                    <a:bodyPr/>
                    <a:lstStyle/>
                    <a:p>
                      <a:pPr algn="ctr"/>
                      <a:endParaRPr lang="en-AU">
                        <a:solidFill>
                          <a:schemeClr val="accent1"/>
                        </a:solidFill>
                      </a:endParaRPr>
                    </a:p>
                  </a:txBody>
                  <a:tcPr anchor="ctr">
                    <a:solidFill>
                      <a:schemeClr val="dk1">
                        <a:alpha val="26000"/>
                      </a:schemeClr>
                    </a:solidFill>
                  </a:tcPr>
                </a:tc>
                <a:tc>
                  <a:txBody>
                    <a:bodyPr/>
                    <a:lstStyle/>
                    <a:p>
                      <a:pPr algn="ctr"/>
                      <a:endParaRPr lang="en-AU">
                        <a:solidFill>
                          <a:schemeClr val="accent1"/>
                        </a:solidFill>
                      </a:endParaRPr>
                    </a:p>
                  </a:txBody>
                  <a:tcPr anchor="ctr">
                    <a:solidFill>
                      <a:schemeClr val="dk1">
                        <a:alpha val="26000"/>
                      </a:schemeClr>
                    </a:solidFill>
                  </a:tcPr>
                </a:tc>
                <a:extLst>
                  <a:ext uri="{0D108BD9-81ED-4DB2-BD59-A6C34878D82A}">
                    <a16:rowId xmlns:a16="http://schemas.microsoft.com/office/drawing/2014/main" val="3406270649"/>
                  </a:ext>
                </a:extLst>
              </a:tr>
              <a:tr h="517849">
                <a:tc>
                  <a:txBody>
                    <a:bodyPr/>
                    <a:lstStyle/>
                    <a:p>
                      <a:pPr algn="r"/>
                      <a:r>
                        <a:rPr lang="en-AU">
                          <a:solidFill>
                            <a:schemeClr val="accent1"/>
                          </a:solidFill>
                        </a:rPr>
                        <a:t>TITLE</a:t>
                      </a:r>
                    </a:p>
                  </a:txBody>
                  <a:tcPr marR="180000" anchor="ctr">
                    <a:solidFill>
                      <a:schemeClr val="accent3">
                        <a:shade val="60000"/>
                        <a:alpha val="26000"/>
                      </a:schemeClr>
                    </a:solidFill>
                  </a:tcPr>
                </a:tc>
                <a:tc>
                  <a:txBody>
                    <a:bodyPr/>
                    <a:lstStyle/>
                    <a:p>
                      <a:pPr algn="ctr"/>
                      <a:r>
                        <a:rPr lang="en-AU"/>
                        <a:t>6969</a:t>
                      </a:r>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extLst>
                  <a:ext uri="{0D108BD9-81ED-4DB2-BD59-A6C34878D82A}">
                    <a16:rowId xmlns:a16="http://schemas.microsoft.com/office/drawing/2014/main" val="4235609111"/>
                  </a:ext>
                </a:extLst>
              </a:tr>
              <a:tr h="517849">
                <a:tc>
                  <a:txBody>
                    <a:bodyPr/>
                    <a:lstStyle/>
                    <a:p>
                      <a:pPr algn="r"/>
                      <a:r>
                        <a:rPr lang="en-AU">
                          <a:solidFill>
                            <a:schemeClr val="accent1"/>
                          </a:solidFill>
                        </a:rPr>
                        <a:t>TITLE</a:t>
                      </a:r>
                    </a:p>
                  </a:txBody>
                  <a:tcPr marR="180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extLst>
                  <a:ext uri="{0D108BD9-81ED-4DB2-BD59-A6C34878D82A}">
                    <a16:rowId xmlns:a16="http://schemas.microsoft.com/office/drawing/2014/main" val="4161666562"/>
                  </a:ext>
                </a:extLst>
              </a:tr>
              <a:tr h="517849">
                <a:tc>
                  <a:txBody>
                    <a:bodyPr/>
                    <a:lstStyle/>
                    <a:p>
                      <a:pPr algn="r"/>
                      <a:r>
                        <a:rPr lang="en-AU">
                          <a:solidFill>
                            <a:schemeClr val="accent1"/>
                          </a:solidFill>
                        </a:rPr>
                        <a:t>TITLE</a:t>
                      </a:r>
                    </a:p>
                  </a:txBody>
                  <a:tcPr marR="180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extLst>
                  <a:ext uri="{0D108BD9-81ED-4DB2-BD59-A6C34878D82A}">
                    <a16:rowId xmlns:a16="http://schemas.microsoft.com/office/drawing/2014/main" val="2391567129"/>
                  </a:ext>
                </a:extLst>
              </a:tr>
              <a:tr h="517849">
                <a:tc>
                  <a:txBody>
                    <a:bodyPr/>
                    <a:lstStyle/>
                    <a:p>
                      <a:pPr algn="r"/>
                      <a:r>
                        <a:rPr lang="en-AU">
                          <a:solidFill>
                            <a:schemeClr val="accent1"/>
                          </a:solidFill>
                        </a:rPr>
                        <a:t>TITLE</a:t>
                      </a:r>
                    </a:p>
                  </a:txBody>
                  <a:tcPr marR="180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extLst>
                  <a:ext uri="{0D108BD9-81ED-4DB2-BD59-A6C34878D82A}">
                    <a16:rowId xmlns:a16="http://schemas.microsoft.com/office/drawing/2014/main" val="2894554483"/>
                  </a:ext>
                </a:extLst>
              </a:tr>
              <a:tr h="517849">
                <a:tc>
                  <a:txBody>
                    <a:bodyPr/>
                    <a:lstStyle/>
                    <a:p>
                      <a:pPr algn="r"/>
                      <a:r>
                        <a:rPr lang="en-AU">
                          <a:solidFill>
                            <a:schemeClr val="accent1"/>
                          </a:solidFill>
                        </a:rPr>
                        <a:t>TITLE</a:t>
                      </a:r>
                    </a:p>
                  </a:txBody>
                  <a:tcPr marR="180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tc>
                  <a:txBody>
                    <a:bodyPr/>
                    <a:lstStyle/>
                    <a:p>
                      <a:pPr algn="ctr"/>
                      <a:endParaRPr lang="en-AU"/>
                    </a:p>
                  </a:txBody>
                  <a:tcPr marR="144000" anchor="ctr">
                    <a:solidFill>
                      <a:schemeClr val="accent3">
                        <a:shade val="60000"/>
                        <a:alpha val="26000"/>
                      </a:schemeClr>
                    </a:solidFill>
                  </a:tcPr>
                </a:tc>
                <a:extLst>
                  <a:ext uri="{0D108BD9-81ED-4DB2-BD59-A6C34878D82A}">
                    <a16:rowId xmlns:a16="http://schemas.microsoft.com/office/drawing/2014/main" val="1168544082"/>
                  </a:ext>
                </a:extLst>
              </a:tr>
              <a:tr h="517849">
                <a:tc>
                  <a:txBody>
                    <a:bodyPr/>
                    <a:lstStyle/>
                    <a:p>
                      <a:pPr algn="r"/>
                      <a:r>
                        <a:rPr lang="en-AU">
                          <a:solidFill>
                            <a:schemeClr val="accent1"/>
                          </a:solidFill>
                        </a:rPr>
                        <a:t>TITLE</a:t>
                      </a:r>
                    </a:p>
                  </a:txBody>
                  <a:tcPr marR="180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tc>
                  <a:txBody>
                    <a:bodyPr/>
                    <a:lstStyle/>
                    <a:p>
                      <a:pPr algn="ctr"/>
                      <a:endParaRPr lang="en-AU"/>
                    </a:p>
                  </a:txBody>
                  <a:tcPr marR="144000" anchor="ctr">
                    <a:solidFill>
                      <a:schemeClr val="accent3">
                        <a:alpha val="26000"/>
                      </a:schemeClr>
                    </a:solidFill>
                  </a:tcPr>
                </a:tc>
                <a:extLst>
                  <a:ext uri="{0D108BD9-81ED-4DB2-BD59-A6C34878D82A}">
                    <a16:rowId xmlns:a16="http://schemas.microsoft.com/office/drawing/2014/main" val="3648694555"/>
                  </a:ext>
                </a:extLst>
              </a:tr>
              <a:tr h="517849">
                <a:tc>
                  <a:txBody>
                    <a:bodyPr/>
                    <a:lstStyle/>
                    <a:p>
                      <a:endParaRPr lang="en-AU"/>
                    </a:p>
                  </a:txBody>
                  <a:tcPr anchor="ctr">
                    <a:solidFill>
                      <a:schemeClr val="accent3">
                        <a:shade val="40000"/>
                        <a:alpha val="26000"/>
                      </a:schemeClr>
                    </a:solidFill>
                  </a:tcPr>
                </a:tc>
                <a:tc>
                  <a:txBody>
                    <a:bodyPr/>
                    <a:lstStyle/>
                    <a:p>
                      <a:endParaRPr lang="en-AU"/>
                    </a:p>
                  </a:txBody>
                  <a:tcPr anchor="ctr">
                    <a:solidFill>
                      <a:schemeClr val="accent3">
                        <a:shade val="40000"/>
                        <a:alpha val="26000"/>
                      </a:schemeClr>
                    </a:solidFill>
                  </a:tcPr>
                </a:tc>
                <a:tc>
                  <a:txBody>
                    <a:bodyPr/>
                    <a:lstStyle/>
                    <a:p>
                      <a:endParaRPr lang="en-AU"/>
                    </a:p>
                  </a:txBody>
                  <a:tcPr anchor="ctr">
                    <a:solidFill>
                      <a:schemeClr val="accent3">
                        <a:shade val="40000"/>
                        <a:alpha val="26000"/>
                      </a:schemeClr>
                    </a:solidFill>
                  </a:tcPr>
                </a:tc>
                <a:tc>
                  <a:txBody>
                    <a:bodyPr/>
                    <a:lstStyle/>
                    <a:p>
                      <a:endParaRPr lang="en-AU"/>
                    </a:p>
                  </a:txBody>
                  <a:tcPr anchor="ctr">
                    <a:solidFill>
                      <a:schemeClr val="accent3">
                        <a:shade val="40000"/>
                        <a:alpha val="26000"/>
                      </a:schemeClr>
                    </a:solidFill>
                  </a:tcPr>
                </a:tc>
                <a:tc>
                  <a:txBody>
                    <a:bodyPr/>
                    <a:lstStyle/>
                    <a:p>
                      <a:endParaRPr lang="en-AU"/>
                    </a:p>
                  </a:txBody>
                  <a:tcPr anchor="ctr">
                    <a:solidFill>
                      <a:schemeClr val="accent3">
                        <a:shade val="40000"/>
                        <a:alpha val="26000"/>
                      </a:schemeClr>
                    </a:solidFill>
                  </a:tcPr>
                </a:tc>
                <a:tc>
                  <a:txBody>
                    <a:bodyPr/>
                    <a:lstStyle/>
                    <a:p>
                      <a:endParaRPr lang="en-AU"/>
                    </a:p>
                  </a:txBody>
                  <a:tcPr anchor="ctr">
                    <a:solidFill>
                      <a:schemeClr val="accent3">
                        <a:shade val="40000"/>
                        <a:alpha val="26000"/>
                      </a:schemeClr>
                    </a:solidFill>
                  </a:tcPr>
                </a:tc>
                <a:tc>
                  <a:txBody>
                    <a:bodyPr/>
                    <a:lstStyle/>
                    <a:p>
                      <a:pPr algn="r"/>
                      <a:r>
                        <a:rPr lang="en-AU"/>
                        <a:t>TOTAL</a:t>
                      </a:r>
                    </a:p>
                  </a:txBody>
                  <a:tcPr anchor="ctr">
                    <a:solidFill>
                      <a:schemeClr val="accent3">
                        <a:shade val="40000"/>
                        <a:alpha val="26000"/>
                      </a:schemeClr>
                    </a:solidFill>
                  </a:tcPr>
                </a:tc>
                <a:tc>
                  <a:txBody>
                    <a:bodyPr/>
                    <a:lstStyle/>
                    <a:p>
                      <a:r>
                        <a:rPr lang="en-AU">
                          <a:solidFill>
                            <a:schemeClr val="accent1"/>
                          </a:solidFill>
                        </a:rPr>
                        <a:t>6969</a:t>
                      </a:r>
                    </a:p>
                  </a:txBody>
                  <a:tcPr anchor="ctr">
                    <a:solidFill>
                      <a:schemeClr val="accent3">
                        <a:shade val="40000"/>
                        <a:alpha val="26000"/>
                      </a:schemeClr>
                    </a:solidFill>
                  </a:tcPr>
                </a:tc>
                <a:extLst>
                  <a:ext uri="{0D108BD9-81ED-4DB2-BD59-A6C34878D82A}">
                    <a16:rowId xmlns:a16="http://schemas.microsoft.com/office/drawing/2014/main" val="2779934315"/>
                  </a:ext>
                </a:extLst>
              </a:tr>
            </a:tbl>
          </a:graphicData>
        </a:graphic>
      </p:graphicFrame>
      <p:pic>
        <p:nvPicPr>
          <p:cNvPr id="7" name="Picture 6">
            <a:extLst>
              <a:ext uri="{FF2B5EF4-FFF2-40B4-BE49-F238E27FC236}">
                <a16:creationId xmlns:a16="http://schemas.microsoft.com/office/drawing/2014/main" id="{D85CA117-DFA6-4754-8B04-2F80774F9B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32000" y="46655"/>
            <a:ext cx="960000" cy="540000"/>
          </a:xfrm>
          <a:prstGeom prst="rect">
            <a:avLst/>
          </a:prstGeom>
        </p:spPr>
      </p:pic>
    </p:spTree>
    <p:extLst>
      <p:ext uri="{BB962C8B-B14F-4D97-AF65-F5344CB8AC3E}">
        <p14:creationId xmlns:p14="http://schemas.microsoft.com/office/powerpoint/2010/main" val="147408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96CA2-DAEA-4240-AC10-384C25354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76CD2CB-C0EB-4688-AB9F-3933ED675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B65A8E-061E-4477-B2B7-9ED723F02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CCCCE-476A-4574-8AA5-D506CFD04F69}" type="datetimeFigureOut">
              <a:rPr lang="en-AU" smtClean="0"/>
              <a:t>23/8/18</a:t>
            </a:fld>
            <a:endParaRPr lang="en-AU"/>
          </a:p>
        </p:txBody>
      </p:sp>
      <p:sp>
        <p:nvSpPr>
          <p:cNvPr id="5" name="Footer Placeholder 4">
            <a:extLst>
              <a:ext uri="{FF2B5EF4-FFF2-40B4-BE49-F238E27FC236}">
                <a16:creationId xmlns:a16="http://schemas.microsoft.com/office/drawing/2014/main" id="{1E647DAA-FB2A-4BC0-9B12-58CE6B972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9016452-3461-4E66-97CA-67BC9CB09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0F462-5450-4519-8C42-26D714FD3143}" type="slidenum">
              <a:rPr lang="en-AU" smtClean="0"/>
              <a:t>‹#›</a:t>
            </a:fld>
            <a:endParaRPr lang="en-AU"/>
          </a:p>
        </p:txBody>
      </p:sp>
    </p:spTree>
    <p:extLst>
      <p:ext uri="{BB962C8B-B14F-4D97-AF65-F5344CB8AC3E}">
        <p14:creationId xmlns:p14="http://schemas.microsoft.com/office/powerpoint/2010/main" val="1042344978"/>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2" r:id="rId3"/>
    <p:sldLayoutId id="2147483663" r:id="rId4"/>
    <p:sldLayoutId id="2147483664" r:id="rId5"/>
    <p:sldLayoutId id="2147483661" r:id="rId6"/>
    <p:sldLayoutId id="2147483660" r:id="rId7"/>
    <p:sldLayoutId id="2147483650" r:id="rId8"/>
    <p:sldLayoutId id="2147483654" r:id="rId9"/>
    <p:sldLayoutId id="2147483662" r:id="rId10"/>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madebymikal.com/pytho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mailto:mikal@stillhq.com" TargetMode="External"/><Relationship Id="rId4" Type="http://schemas.openxmlformats.org/officeDocument/2006/relationships/hyperlink" Target="http://www.madebymikal.com/?s=privse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C662-676B-4369-99BB-FA7EEA13804A}"/>
              </a:ext>
            </a:extLst>
          </p:cNvPr>
          <p:cNvSpPr>
            <a:spLocks noGrp="1"/>
          </p:cNvSpPr>
          <p:nvPr>
            <p:ph type="ctrTitle"/>
          </p:nvPr>
        </p:nvSpPr>
        <p:spPr/>
        <p:txBody>
          <a:bodyPr anchor="ctr"/>
          <a:lstStyle/>
          <a:p>
            <a:pPr>
              <a:buSzPct val="25000"/>
            </a:pPr>
            <a:r>
              <a:rPr lang="en-US" sz="5400" b="1" dirty="0">
                <a:solidFill>
                  <a:schemeClr val="lt1"/>
                </a:solidFill>
              </a:rPr>
              <a:t>Learning from the mistakes that even big projects make</a:t>
            </a:r>
            <a:endParaRPr lang="en-GB" sz="5400" dirty="0">
              <a:solidFill>
                <a:schemeClr val="lt1"/>
              </a:solidFill>
            </a:endParaRPr>
          </a:p>
        </p:txBody>
      </p:sp>
      <p:sp>
        <p:nvSpPr>
          <p:cNvPr id="10" name="Subtitle 9">
            <a:extLst>
              <a:ext uri="{FF2B5EF4-FFF2-40B4-BE49-F238E27FC236}">
                <a16:creationId xmlns:a16="http://schemas.microsoft.com/office/drawing/2014/main" id="{82939FAC-FD89-404E-8BC4-2F3516FD691F}"/>
              </a:ext>
            </a:extLst>
          </p:cNvPr>
          <p:cNvSpPr>
            <a:spLocks noGrp="1"/>
          </p:cNvSpPr>
          <p:nvPr>
            <p:ph type="subTitle" idx="1"/>
          </p:nvPr>
        </p:nvSpPr>
        <p:spPr>
          <a:xfrm>
            <a:off x="5172500" y="4813327"/>
            <a:ext cx="2056287" cy="659563"/>
          </a:xfrm>
          <a:ln>
            <a:gradFill>
              <a:gsLst>
                <a:gs pos="0">
                  <a:srgbClr val="21638C"/>
                </a:gs>
                <a:gs pos="100000">
                  <a:srgbClr val="03C1AE"/>
                </a:gs>
              </a:gsLst>
              <a:lin ang="16800000" scaled="0"/>
            </a:gradFill>
          </a:ln>
        </p:spPr>
        <p:txBody>
          <a:bodyPr/>
          <a:lstStyle/>
          <a:p>
            <a:r>
              <a:rPr lang="en-GB" dirty="0">
                <a:solidFill>
                  <a:schemeClr val="lt1"/>
                </a:solidFill>
              </a:rPr>
              <a:t>Michael Still</a:t>
            </a:r>
            <a:endParaRPr lang="en-AU" dirty="0"/>
          </a:p>
        </p:txBody>
      </p:sp>
    </p:spTree>
    <p:extLst>
      <p:ext uri="{BB962C8B-B14F-4D97-AF65-F5344CB8AC3E}">
        <p14:creationId xmlns:p14="http://schemas.microsoft.com/office/powerpoint/2010/main" val="205342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Actionable thing 3</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What are the costs of your design?</a:t>
            </a:r>
            <a:endParaRPr lang="en-US" sz="4800" dirty="0"/>
          </a:p>
        </p:txBody>
      </p:sp>
    </p:spTree>
    <p:extLst>
      <p:ext uri="{BB962C8B-B14F-4D97-AF65-F5344CB8AC3E}">
        <p14:creationId xmlns:p14="http://schemas.microsoft.com/office/powerpoint/2010/main" val="22881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a:xfrm>
            <a:off x="838200" y="504377"/>
            <a:ext cx="8491330" cy="1325563"/>
          </a:xfrm>
        </p:spPr>
        <p:txBody>
          <a:bodyPr/>
          <a:lstStyle/>
          <a:p>
            <a:r>
              <a:rPr lang="en-US" dirty="0"/>
              <a:t>Which of these are reasonable?</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r>
              <a:rPr lang="en-US" dirty="0">
                <a:latin typeface="Monaco" pitchFamily="2" charset="77"/>
              </a:rPr>
              <a:t>shred –n3 –</a:t>
            </a:r>
            <a:r>
              <a:rPr lang="en-US" dirty="0" err="1">
                <a:latin typeface="Monaco" pitchFamily="2" charset="77"/>
              </a:rPr>
              <a:t>sSIZE</a:t>
            </a:r>
            <a:r>
              <a:rPr lang="en-US" dirty="0">
                <a:latin typeface="Monaco" pitchFamily="2" charset="77"/>
              </a:rPr>
              <a:t> PATH</a:t>
            </a:r>
          </a:p>
          <a:p>
            <a:r>
              <a:rPr lang="en-US" dirty="0">
                <a:latin typeface="Monaco" pitchFamily="2" charset="77"/>
              </a:rPr>
              <a:t>touch PATH</a:t>
            </a:r>
          </a:p>
          <a:p>
            <a:r>
              <a:rPr lang="en-US" dirty="0" err="1">
                <a:latin typeface="Monaco" pitchFamily="2" charset="77"/>
              </a:rPr>
              <a:t>rm</a:t>
            </a:r>
            <a:r>
              <a:rPr lang="en-US" dirty="0">
                <a:latin typeface="Monaco" pitchFamily="2" charset="77"/>
              </a:rPr>
              <a:t> –</a:t>
            </a:r>
            <a:r>
              <a:rPr lang="en-US" dirty="0" err="1">
                <a:latin typeface="Monaco" pitchFamily="2" charset="77"/>
              </a:rPr>
              <a:t>rf</a:t>
            </a:r>
            <a:r>
              <a:rPr lang="en-US" dirty="0">
                <a:latin typeface="Monaco" pitchFamily="2" charset="77"/>
              </a:rPr>
              <a:t> PATH</a:t>
            </a:r>
          </a:p>
          <a:p>
            <a:r>
              <a:rPr lang="en-US" dirty="0" err="1">
                <a:latin typeface="Monaco" pitchFamily="2" charset="77"/>
              </a:rPr>
              <a:t>mkdir</a:t>
            </a:r>
            <a:r>
              <a:rPr lang="en-US" dirty="0">
                <a:latin typeface="Monaco" pitchFamily="2" charset="77"/>
              </a:rPr>
              <a:t> –p PATH</a:t>
            </a:r>
          </a:p>
          <a:p>
            <a:endParaRPr lang="en-US" dirty="0">
              <a:latin typeface="Monaco" pitchFamily="2" charset="77"/>
            </a:endParaRPr>
          </a:p>
        </p:txBody>
      </p:sp>
    </p:spTree>
    <p:extLst>
      <p:ext uri="{BB962C8B-B14F-4D97-AF65-F5344CB8AC3E}">
        <p14:creationId xmlns:p14="http://schemas.microsoft.com/office/powerpoint/2010/main" val="428499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a:xfrm>
            <a:off x="838200" y="504377"/>
            <a:ext cx="8491330" cy="1325563"/>
          </a:xfrm>
        </p:spPr>
        <p:txBody>
          <a:bodyPr/>
          <a:lstStyle/>
          <a:p>
            <a:r>
              <a:rPr lang="en-US" dirty="0"/>
              <a:t>Or my personal </a:t>
            </a:r>
            <a:r>
              <a:rPr lang="en-US" dirty="0" err="1"/>
              <a:t>favourite</a:t>
            </a:r>
            <a:endParaRPr lang="en-US" dirty="0"/>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a:xfrm>
            <a:off x="923730" y="2127193"/>
            <a:ext cx="10817695" cy="3829041"/>
          </a:xfrm>
        </p:spPr>
        <p:txBody>
          <a:bodyPr anchor="ctr">
            <a:normAutofit/>
          </a:bodyPr>
          <a:lstStyle/>
          <a:p>
            <a:r>
              <a:rPr lang="en-AU" sz="2200" dirty="0" err="1">
                <a:latin typeface="Monaco" pitchFamily="2" charset="77"/>
              </a:rPr>
              <a:t>utils.execute</a:t>
            </a:r>
            <a:r>
              <a:rPr lang="en-AU" sz="2200" dirty="0">
                <a:latin typeface="Monaco" pitchFamily="2" charset="77"/>
              </a:rPr>
              <a:t>('tee',</a:t>
            </a:r>
          </a:p>
          <a:p>
            <a:r>
              <a:rPr lang="en-AU" sz="2200" dirty="0">
                <a:latin typeface="Monaco" pitchFamily="2" charset="77"/>
              </a:rPr>
              <a:t>              ('/sys/class/net/%s/bridge/</a:t>
            </a:r>
            <a:r>
              <a:rPr lang="en-AU" sz="2200" dirty="0" err="1">
                <a:latin typeface="Monaco" pitchFamily="2" charset="77"/>
              </a:rPr>
              <a:t>multicast_snooping</a:t>
            </a:r>
            <a:r>
              <a:rPr lang="en-AU" sz="2200" dirty="0">
                <a:latin typeface="Monaco" pitchFamily="2" charset="77"/>
              </a:rPr>
              <a:t>' %</a:t>
            </a:r>
          </a:p>
          <a:p>
            <a:r>
              <a:rPr lang="en-AU" sz="2200" dirty="0">
                <a:latin typeface="Monaco" pitchFamily="2" charset="77"/>
              </a:rPr>
              <a:t>               </a:t>
            </a:r>
            <a:r>
              <a:rPr lang="en-AU" sz="2200" dirty="0" err="1">
                <a:latin typeface="Monaco" pitchFamily="2" charset="77"/>
              </a:rPr>
              <a:t>br_name</a:t>
            </a:r>
            <a:r>
              <a:rPr lang="en-AU" sz="2200" dirty="0">
                <a:latin typeface="Monaco" pitchFamily="2" charset="77"/>
              </a:rPr>
              <a:t>),</a:t>
            </a:r>
          </a:p>
          <a:p>
            <a:r>
              <a:rPr lang="en-AU" sz="2200" dirty="0">
                <a:latin typeface="Monaco" pitchFamily="2" charset="77"/>
              </a:rPr>
              <a:t>              </a:t>
            </a:r>
            <a:r>
              <a:rPr lang="en-AU" sz="2200" dirty="0" err="1">
                <a:latin typeface="Monaco" pitchFamily="2" charset="77"/>
              </a:rPr>
              <a:t>process_input</a:t>
            </a:r>
            <a:r>
              <a:rPr lang="en-AU" sz="2200" dirty="0">
                <a:latin typeface="Monaco" pitchFamily="2" charset="77"/>
              </a:rPr>
              <a:t>='0',</a:t>
            </a:r>
          </a:p>
          <a:p>
            <a:r>
              <a:rPr lang="en-AU" sz="2200" dirty="0">
                <a:latin typeface="Monaco" pitchFamily="2" charset="77"/>
              </a:rPr>
              <a:t>              </a:t>
            </a:r>
            <a:r>
              <a:rPr lang="en-AU" sz="2200" dirty="0" err="1">
                <a:latin typeface="Monaco" pitchFamily="2" charset="77"/>
              </a:rPr>
              <a:t>run_as_root</a:t>
            </a:r>
            <a:r>
              <a:rPr lang="en-AU" sz="2200" dirty="0">
                <a:latin typeface="Monaco" pitchFamily="2" charset="77"/>
              </a:rPr>
              <a:t>=True,</a:t>
            </a:r>
          </a:p>
          <a:p>
            <a:r>
              <a:rPr lang="en-AU" sz="2200" dirty="0">
                <a:latin typeface="Monaco" pitchFamily="2" charset="77"/>
              </a:rPr>
              <a:t>              </a:t>
            </a:r>
            <a:r>
              <a:rPr lang="en-AU" sz="2200" dirty="0" err="1">
                <a:latin typeface="Monaco" pitchFamily="2" charset="77"/>
              </a:rPr>
              <a:t>check_exit_code</a:t>
            </a:r>
            <a:r>
              <a:rPr lang="en-AU" sz="2200" dirty="0">
                <a:latin typeface="Monaco" pitchFamily="2" charset="77"/>
              </a:rPr>
              <a:t>=[0, 1])</a:t>
            </a:r>
          </a:p>
          <a:p>
            <a:endParaRPr lang="en-US" dirty="0">
              <a:latin typeface="Monaco" pitchFamily="2" charset="77"/>
            </a:endParaRPr>
          </a:p>
        </p:txBody>
      </p:sp>
    </p:spTree>
    <p:extLst>
      <p:ext uri="{BB962C8B-B14F-4D97-AF65-F5344CB8AC3E}">
        <p14:creationId xmlns:p14="http://schemas.microsoft.com/office/powerpoint/2010/main" val="247600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a:xfrm>
            <a:off x="838200" y="504377"/>
            <a:ext cx="8491330" cy="1325563"/>
          </a:xfrm>
        </p:spPr>
        <p:txBody>
          <a:bodyPr/>
          <a:lstStyle/>
          <a:p>
            <a:r>
              <a:rPr lang="en-US" dirty="0"/>
              <a:t>Or my personal </a:t>
            </a:r>
            <a:r>
              <a:rPr lang="en-US" dirty="0" err="1"/>
              <a:t>favourite</a:t>
            </a:r>
            <a:endParaRPr lang="en-US" dirty="0"/>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a:xfrm>
            <a:off x="923730" y="2127193"/>
            <a:ext cx="10817695" cy="3829041"/>
          </a:xfrm>
        </p:spPr>
        <p:txBody>
          <a:bodyPr anchor="ctr">
            <a:normAutofit/>
          </a:bodyPr>
          <a:lstStyle/>
          <a:p>
            <a:r>
              <a:rPr lang="en-AU" sz="2200" dirty="0">
                <a:latin typeface="Monaco" pitchFamily="2" charset="77"/>
              </a:rPr>
              <a:t>with open(('/sys/class/net/%s/bridge/</a:t>
            </a:r>
            <a:r>
              <a:rPr lang="en-AU" sz="2200" dirty="0" err="1">
                <a:latin typeface="Monaco" pitchFamily="2" charset="77"/>
              </a:rPr>
              <a:t>multicast_snooping</a:t>
            </a:r>
            <a:r>
              <a:rPr lang="en-AU" sz="2200" dirty="0">
                <a:latin typeface="Monaco" pitchFamily="2" charset="77"/>
              </a:rPr>
              <a:t>' %</a:t>
            </a:r>
          </a:p>
          <a:p>
            <a:r>
              <a:rPr lang="en-AU" sz="2200" dirty="0">
                <a:latin typeface="Monaco" pitchFamily="2" charset="77"/>
              </a:rPr>
              <a:t>           </a:t>
            </a:r>
            <a:r>
              <a:rPr lang="en-AU" sz="2200" dirty="0" err="1">
                <a:latin typeface="Monaco" pitchFamily="2" charset="77"/>
              </a:rPr>
              <a:t>br_name</a:t>
            </a:r>
            <a:r>
              <a:rPr lang="en-AU" sz="2200" dirty="0">
                <a:latin typeface="Monaco" pitchFamily="2" charset="77"/>
              </a:rPr>
              <a:t>), 'w') as f:</a:t>
            </a:r>
          </a:p>
          <a:p>
            <a:r>
              <a:rPr lang="en-AU" sz="2200" dirty="0">
                <a:latin typeface="Monaco" pitchFamily="2" charset="77"/>
              </a:rPr>
              <a:t>    </a:t>
            </a:r>
            <a:r>
              <a:rPr lang="en-AU" sz="2200" dirty="0" err="1">
                <a:latin typeface="Monaco" pitchFamily="2" charset="77"/>
              </a:rPr>
              <a:t>f.write</a:t>
            </a:r>
            <a:r>
              <a:rPr lang="en-AU" sz="2200" dirty="0">
                <a:latin typeface="Monaco" pitchFamily="2" charset="77"/>
              </a:rPr>
              <a:t>('0')</a:t>
            </a:r>
          </a:p>
          <a:p>
            <a:endParaRPr lang="en-US" dirty="0">
              <a:latin typeface="Monaco" pitchFamily="2" charset="77"/>
            </a:endParaRPr>
          </a:p>
        </p:txBody>
      </p:sp>
    </p:spTree>
    <p:extLst>
      <p:ext uri="{BB962C8B-B14F-4D97-AF65-F5344CB8AC3E}">
        <p14:creationId xmlns:p14="http://schemas.microsoft.com/office/powerpoint/2010/main" val="403087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Actionable thing 4</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Hire Angus Lees and then make him angry</a:t>
            </a:r>
            <a:endParaRPr lang="en-US" sz="4800" dirty="0"/>
          </a:p>
        </p:txBody>
      </p:sp>
    </p:spTree>
    <p:extLst>
      <p:ext uri="{BB962C8B-B14F-4D97-AF65-F5344CB8AC3E}">
        <p14:creationId xmlns:p14="http://schemas.microsoft.com/office/powerpoint/2010/main" val="268120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a:xfrm>
            <a:off x="838200" y="504377"/>
            <a:ext cx="8491330" cy="1325563"/>
          </a:xfrm>
        </p:spPr>
        <p:txBody>
          <a:bodyPr/>
          <a:lstStyle/>
          <a:p>
            <a:r>
              <a:rPr lang="en-US" dirty="0"/>
              <a:t>Not my cup of tee</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a:xfrm>
            <a:off x="923730" y="2127193"/>
            <a:ext cx="10817695" cy="3829041"/>
          </a:xfrm>
        </p:spPr>
        <p:txBody>
          <a:bodyPr anchor="ctr">
            <a:normAutofit/>
          </a:bodyPr>
          <a:lstStyle/>
          <a:p>
            <a:r>
              <a:rPr lang="en-AU" sz="2200" dirty="0">
                <a:latin typeface="Monaco" pitchFamily="2" charset="77"/>
              </a:rPr>
              <a:t>@</a:t>
            </a:r>
            <a:r>
              <a:rPr lang="en-AU" sz="2200" dirty="0" err="1">
                <a:latin typeface="Monaco" pitchFamily="2" charset="77"/>
              </a:rPr>
              <a:t>nova.privsep.sys_admin_pctxt.entrypoint</a:t>
            </a:r>
            <a:endParaRPr lang="en-AU" sz="2200" dirty="0">
              <a:latin typeface="Monaco" pitchFamily="2" charset="77"/>
            </a:endParaRPr>
          </a:p>
          <a:p>
            <a:r>
              <a:rPr lang="en-AU" sz="2200" dirty="0">
                <a:latin typeface="Monaco" pitchFamily="2" charset="77"/>
              </a:rPr>
              <a:t>def </a:t>
            </a:r>
            <a:r>
              <a:rPr lang="en-AU" sz="2200" dirty="0" err="1">
                <a:latin typeface="Monaco" pitchFamily="2" charset="77"/>
              </a:rPr>
              <a:t>disable_multicast_snooping</a:t>
            </a:r>
            <a:r>
              <a:rPr lang="en-AU" sz="2200" dirty="0">
                <a:latin typeface="Monaco" pitchFamily="2" charset="77"/>
              </a:rPr>
              <a:t>(bridge):</a:t>
            </a:r>
          </a:p>
          <a:p>
            <a:r>
              <a:rPr lang="en-AU" sz="2200" dirty="0">
                <a:latin typeface="Monaco" pitchFamily="2" charset="77"/>
              </a:rPr>
              <a:t>    path = ('/sys/class/net/%s/bridge/</a:t>
            </a:r>
            <a:r>
              <a:rPr lang="en-AU" sz="2200" dirty="0" err="1">
                <a:latin typeface="Monaco" pitchFamily="2" charset="77"/>
              </a:rPr>
              <a:t>multicast_snooping</a:t>
            </a:r>
            <a:r>
              <a:rPr lang="en-AU" sz="2200" dirty="0">
                <a:latin typeface="Monaco" pitchFamily="2" charset="77"/>
              </a:rPr>
              <a:t>' %</a:t>
            </a:r>
          </a:p>
          <a:p>
            <a:r>
              <a:rPr lang="en-AU" sz="2200" dirty="0">
                <a:latin typeface="Monaco" pitchFamily="2" charset="77"/>
              </a:rPr>
              <a:t>            bridge)</a:t>
            </a:r>
          </a:p>
          <a:p>
            <a:r>
              <a:rPr lang="en-AU" sz="2200" dirty="0">
                <a:latin typeface="Monaco" pitchFamily="2" charset="77"/>
              </a:rPr>
              <a:t>    if not </a:t>
            </a:r>
            <a:r>
              <a:rPr lang="en-AU" sz="2200" dirty="0" err="1">
                <a:latin typeface="Monaco" pitchFamily="2" charset="77"/>
              </a:rPr>
              <a:t>os.path.exists</a:t>
            </a:r>
            <a:r>
              <a:rPr lang="en-AU" sz="2200" dirty="0">
                <a:latin typeface="Monaco" pitchFamily="2" charset="77"/>
              </a:rPr>
              <a:t>(path):</a:t>
            </a:r>
          </a:p>
          <a:p>
            <a:r>
              <a:rPr lang="en-AU" sz="2200" dirty="0">
                <a:latin typeface="Monaco" pitchFamily="2" charset="77"/>
              </a:rPr>
              <a:t>        raise </a:t>
            </a:r>
            <a:r>
              <a:rPr lang="en-AU" sz="2200" dirty="0" err="1">
                <a:latin typeface="Monaco" pitchFamily="2" charset="77"/>
              </a:rPr>
              <a:t>exception.FileNotFound</a:t>
            </a:r>
            <a:r>
              <a:rPr lang="en-AU" sz="2200" dirty="0">
                <a:latin typeface="Monaco" pitchFamily="2" charset="77"/>
              </a:rPr>
              <a:t>(</a:t>
            </a:r>
            <a:r>
              <a:rPr lang="en-AU" sz="2200" dirty="0" err="1">
                <a:latin typeface="Monaco" pitchFamily="2" charset="77"/>
              </a:rPr>
              <a:t>file_path</a:t>
            </a:r>
            <a:r>
              <a:rPr lang="en-AU" sz="2200" dirty="0">
                <a:latin typeface="Monaco" pitchFamily="2" charset="77"/>
              </a:rPr>
              <a:t>=path)</a:t>
            </a:r>
          </a:p>
          <a:p>
            <a:r>
              <a:rPr lang="en-AU" sz="2200" dirty="0">
                <a:latin typeface="Monaco" pitchFamily="2" charset="77"/>
              </a:rPr>
              <a:t>    with open(path, 'w') as f:</a:t>
            </a:r>
          </a:p>
          <a:p>
            <a:r>
              <a:rPr lang="en-AU" sz="2200" dirty="0">
                <a:latin typeface="Monaco" pitchFamily="2" charset="77"/>
              </a:rPr>
              <a:t>        </a:t>
            </a:r>
            <a:r>
              <a:rPr lang="en-AU" sz="2200" dirty="0" err="1">
                <a:latin typeface="Monaco" pitchFamily="2" charset="77"/>
              </a:rPr>
              <a:t>f.write</a:t>
            </a:r>
            <a:r>
              <a:rPr lang="en-AU" sz="2200" dirty="0">
                <a:latin typeface="Monaco" pitchFamily="2" charset="77"/>
              </a:rPr>
              <a:t>('0')</a:t>
            </a:r>
          </a:p>
        </p:txBody>
      </p:sp>
    </p:spTree>
    <p:extLst>
      <p:ext uri="{BB962C8B-B14F-4D97-AF65-F5344CB8AC3E}">
        <p14:creationId xmlns:p14="http://schemas.microsoft.com/office/powerpoint/2010/main" val="88493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Actionable thing 4</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Make it easy to do the right thing, and hard to do the wrong thing.</a:t>
            </a:r>
            <a:endParaRPr lang="en-US" sz="4800" dirty="0"/>
          </a:p>
        </p:txBody>
      </p:sp>
    </p:spTree>
    <p:extLst>
      <p:ext uri="{BB962C8B-B14F-4D97-AF65-F5344CB8AC3E}">
        <p14:creationId xmlns:p14="http://schemas.microsoft.com/office/powerpoint/2010/main" val="89697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Other </a:t>
            </a:r>
            <a:r>
              <a:rPr lang="en-US" dirty="0" err="1"/>
              <a:t>privsep</a:t>
            </a:r>
            <a:r>
              <a:rPr lang="en-US" dirty="0"/>
              <a:t> details</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Other things to know about </a:t>
            </a:r>
            <a:r>
              <a:rPr lang="en-AU" sz="4800" dirty="0" err="1">
                <a:ea typeface="Roboto Thin"/>
                <a:cs typeface="Roboto Thin"/>
              </a:rPr>
              <a:t>privsep</a:t>
            </a:r>
            <a:endParaRPr lang="en-US" sz="4800" dirty="0"/>
          </a:p>
        </p:txBody>
      </p:sp>
    </p:spTree>
    <p:extLst>
      <p:ext uri="{BB962C8B-B14F-4D97-AF65-F5344CB8AC3E}">
        <p14:creationId xmlns:p14="http://schemas.microsoft.com/office/powerpoint/2010/main" val="113883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a:xfrm>
            <a:off x="838200" y="504377"/>
            <a:ext cx="8491330" cy="1325563"/>
          </a:xfrm>
        </p:spPr>
        <p:txBody>
          <a:bodyPr/>
          <a:lstStyle/>
          <a:p>
            <a:r>
              <a:rPr lang="en-US" dirty="0"/>
              <a:t>Summary</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a:xfrm>
            <a:off x="923730" y="2127193"/>
            <a:ext cx="10817695" cy="3829041"/>
          </a:xfrm>
        </p:spPr>
        <p:txBody>
          <a:bodyPr anchor="ctr">
            <a:normAutofit lnSpcReduction="10000"/>
          </a:bodyPr>
          <a:lstStyle/>
          <a:p>
            <a:r>
              <a:rPr lang="en-US" dirty="0"/>
              <a:t>So here’s a quick summary of my actionable points for this talk:</a:t>
            </a:r>
          </a:p>
          <a:p>
            <a:endParaRPr lang="en-US" dirty="0"/>
          </a:p>
          <a:p>
            <a:pPr marL="342900" indent="-342900">
              <a:buFont typeface="Arial" panose="020B0604020202020204" pitchFamily="34" charset="0"/>
              <a:buChar char="•"/>
            </a:pPr>
            <a:r>
              <a:rPr lang="en-US" dirty="0"/>
              <a:t>Don’t assume someone else will solve the problem for you.</a:t>
            </a:r>
          </a:p>
          <a:p>
            <a:pPr marL="342900" indent="-342900">
              <a:buFont typeface="Arial" panose="020B0604020202020204" pitchFamily="34" charset="0"/>
              <a:buChar char="•"/>
            </a:pPr>
            <a:r>
              <a:rPr lang="en-US" dirty="0"/>
              <a:t>Are there trivial changes you can make that will drastically improve security?</a:t>
            </a:r>
          </a:p>
          <a:p>
            <a:pPr marL="342900" indent="-342900">
              <a:buFont typeface="Arial" panose="020B0604020202020204" pitchFamily="34" charset="0"/>
              <a:buChar char="•"/>
            </a:pPr>
            <a:r>
              <a:rPr lang="en-US" dirty="0"/>
              <a:t>Think about the costs of your design.</a:t>
            </a:r>
          </a:p>
          <a:p>
            <a:pPr marL="342900" indent="-342900">
              <a:buFont typeface="Arial" panose="020B0604020202020204" pitchFamily="34" charset="0"/>
              <a:buChar char="•"/>
            </a:pPr>
            <a:r>
              <a:rPr lang="en-US" dirty="0"/>
              <a:t>Hire smart people and let them be annoyed about things that have always “just been than way”. Let them fix those things.</a:t>
            </a:r>
          </a:p>
          <a:p>
            <a:pPr marL="342900" indent="-342900">
              <a:buFont typeface="Arial" panose="020B0604020202020204" pitchFamily="34" charset="0"/>
              <a:buChar char="•"/>
            </a:pPr>
            <a:r>
              <a:rPr lang="en-US" dirty="0"/>
              <a:t>Make it easy to do things the right way and hard to do things the wrong way.</a:t>
            </a:r>
          </a:p>
        </p:txBody>
      </p:sp>
    </p:spTree>
    <p:extLst>
      <p:ext uri="{BB962C8B-B14F-4D97-AF65-F5344CB8AC3E}">
        <p14:creationId xmlns:p14="http://schemas.microsoft.com/office/powerpoint/2010/main" val="119870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a:xfrm>
            <a:off x="838200" y="504377"/>
            <a:ext cx="8491330" cy="1325563"/>
          </a:xfrm>
        </p:spPr>
        <p:txBody>
          <a:bodyPr/>
          <a:lstStyle/>
          <a:p>
            <a:r>
              <a:rPr lang="en-US" dirty="0"/>
              <a:t>And a final note</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a:xfrm>
            <a:off x="923730" y="2127193"/>
            <a:ext cx="10817695" cy="3829041"/>
          </a:xfrm>
        </p:spPr>
        <p:txBody>
          <a:bodyPr anchor="ctr">
            <a:normAutofit lnSpcReduction="10000"/>
          </a:bodyPr>
          <a:lstStyle/>
          <a:p>
            <a:r>
              <a:rPr lang="en-US" dirty="0"/>
              <a:t>I really struggled with writing these slides, so in the end I wrote this talk up as a blog post first and then turned it into slides. You can find the blog post version of this talk at:</a:t>
            </a:r>
          </a:p>
          <a:p>
            <a:pPr algn="ctr"/>
            <a:r>
              <a:rPr lang="en-US" dirty="0">
                <a:hlinkClick r:id="rId3"/>
              </a:rPr>
              <a:t>http://madebymikal.com/python/</a:t>
            </a:r>
            <a:endParaRPr lang="en-US" dirty="0"/>
          </a:p>
          <a:p>
            <a:endParaRPr lang="en-US" dirty="0"/>
          </a:p>
          <a:p>
            <a:r>
              <a:rPr lang="en-US" dirty="0"/>
              <a:t>I’d be happy to help people get </a:t>
            </a:r>
            <a:r>
              <a:rPr lang="en-US" dirty="0" err="1"/>
              <a:t>privsep</a:t>
            </a:r>
            <a:r>
              <a:rPr lang="en-US" dirty="0"/>
              <a:t> into their code, and its very usable outside of OpenStack. There are a couple of blog posts about that on my site:</a:t>
            </a:r>
          </a:p>
          <a:p>
            <a:pPr algn="ctr"/>
            <a:r>
              <a:rPr lang="en-US" dirty="0">
                <a:hlinkClick r:id="rId4"/>
              </a:rPr>
              <a:t>http://www.madebymikal.com/?s=privsep</a:t>
            </a:r>
            <a:endParaRPr lang="en-US" dirty="0"/>
          </a:p>
          <a:p>
            <a:pPr algn="ctr"/>
            <a:endParaRPr lang="en-US" dirty="0"/>
          </a:p>
          <a:p>
            <a:r>
              <a:rPr lang="en-US" dirty="0"/>
              <a:t>But feel free to contact me at </a:t>
            </a:r>
            <a:r>
              <a:rPr lang="en-US" dirty="0">
                <a:hlinkClick r:id="rId5"/>
              </a:rPr>
              <a:t>mikal@stillhq.com</a:t>
            </a:r>
            <a:r>
              <a:rPr lang="en-US" dirty="0"/>
              <a:t> if you’d like to chat.</a:t>
            </a:r>
          </a:p>
        </p:txBody>
      </p:sp>
    </p:spTree>
    <p:extLst>
      <p:ext uri="{BB962C8B-B14F-4D97-AF65-F5344CB8AC3E}">
        <p14:creationId xmlns:p14="http://schemas.microsoft.com/office/powerpoint/2010/main" val="293031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strike="sngStrike" dirty="0">
                <a:ea typeface="Roboto Thin"/>
                <a:cs typeface="Roboto Thin"/>
              </a:rPr>
              <a:t>OpenStack</a:t>
            </a:r>
          </a:p>
          <a:p>
            <a:pPr algn="ctr"/>
            <a:br>
              <a:rPr lang="en-AU" sz="4800" dirty="0">
                <a:ea typeface="Roboto Thin"/>
                <a:cs typeface="Roboto Thin"/>
              </a:rPr>
            </a:br>
            <a:r>
              <a:rPr lang="en-AU" sz="4800" dirty="0">
                <a:ea typeface="Roboto Thin"/>
                <a:cs typeface="Roboto Thin"/>
              </a:rPr>
              <a:t>Room full of system admins as a service</a:t>
            </a:r>
            <a:endParaRPr lang="en-US" sz="4800" dirty="0"/>
          </a:p>
        </p:txBody>
      </p:sp>
    </p:spTree>
    <p:extLst>
      <p:ext uri="{BB962C8B-B14F-4D97-AF65-F5344CB8AC3E}">
        <p14:creationId xmlns:p14="http://schemas.microsoft.com/office/powerpoint/2010/main" val="173464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590C13-5219-4C37-8365-4E6B1C10EBEE}"/>
              </a:ext>
            </a:extLst>
          </p:cNvPr>
          <p:cNvSpPr>
            <a:spLocks noGrp="1"/>
          </p:cNvSpPr>
          <p:nvPr>
            <p:ph type="ctrTitle"/>
          </p:nvPr>
        </p:nvSpPr>
        <p:spPr>
          <a:xfrm>
            <a:off x="679938" y="4458307"/>
            <a:ext cx="10264727" cy="1815882"/>
          </a:xfrm>
        </p:spPr>
        <p:txBody>
          <a:bodyPr/>
          <a:lstStyle/>
          <a:p>
            <a:pPr lvl="0" algn="l">
              <a:lnSpc>
                <a:spcPct val="100000"/>
              </a:lnSpc>
              <a:spcBef>
                <a:spcPts val="0"/>
              </a:spcBef>
              <a:buClr>
                <a:schemeClr val="dk2"/>
              </a:buClr>
              <a:buSzPct val="25000"/>
            </a:pPr>
            <a:r>
              <a:rPr lang="en-GB" sz="2800">
                <a:solidFill>
                  <a:srgbClr val="03C1AE"/>
                </a:solidFill>
              </a:rPr>
              <a:t>https://</a:t>
            </a:r>
            <a:r>
              <a:rPr lang="en-GB" sz="2800">
                <a:solidFill>
                  <a:schemeClr val="lt1"/>
                </a:solidFill>
                <a:latin typeface="Arial"/>
                <a:ea typeface="Arial"/>
                <a:cs typeface="Arial"/>
                <a:sym typeface="Arial"/>
              </a:rPr>
              <a:t>aptira.com</a:t>
            </a:r>
            <a:br>
              <a:rPr lang="en-GB" sz="2800">
                <a:solidFill>
                  <a:schemeClr val="lt1"/>
                </a:solidFill>
                <a:latin typeface="Arial"/>
                <a:ea typeface="Arial"/>
                <a:cs typeface="Arial"/>
                <a:sym typeface="Arial"/>
              </a:rPr>
            </a:br>
            <a:r>
              <a:rPr lang="en-GB" sz="2800">
                <a:solidFill>
                  <a:srgbClr val="03C1AE"/>
                </a:solidFill>
                <a:latin typeface="Arial"/>
                <a:ea typeface="Arial"/>
                <a:cs typeface="Arial"/>
                <a:sym typeface="Arial"/>
              </a:rPr>
              <a:t>Australia freecall: </a:t>
            </a:r>
            <a:r>
              <a:rPr lang="en-GB" sz="2800">
                <a:solidFill>
                  <a:srgbClr val="FFFFFF"/>
                </a:solidFill>
                <a:latin typeface="Arial"/>
                <a:ea typeface="Arial"/>
                <a:cs typeface="Arial"/>
                <a:sym typeface="Arial"/>
              </a:rPr>
              <a:t>1800 APTIRA</a:t>
            </a:r>
            <a:br>
              <a:rPr lang="en-GB" sz="2800">
                <a:solidFill>
                  <a:srgbClr val="FFFFFF"/>
                </a:solidFill>
                <a:latin typeface="Arial"/>
                <a:ea typeface="Arial"/>
                <a:cs typeface="Arial"/>
                <a:sym typeface="Arial"/>
              </a:rPr>
            </a:br>
            <a:r>
              <a:rPr lang="en-GB" sz="2800">
                <a:solidFill>
                  <a:srgbClr val="03C1AE"/>
                </a:solidFill>
                <a:latin typeface="Arial"/>
                <a:ea typeface="Arial"/>
                <a:cs typeface="Arial"/>
                <a:sym typeface="Arial"/>
              </a:rPr>
              <a:t>International: </a:t>
            </a:r>
            <a:r>
              <a:rPr lang="en-GB" sz="2800">
                <a:solidFill>
                  <a:srgbClr val="FFFFFF"/>
                </a:solidFill>
                <a:latin typeface="Arial"/>
                <a:ea typeface="Arial"/>
                <a:cs typeface="Arial"/>
                <a:sym typeface="Arial"/>
              </a:rPr>
              <a:t>+612 8030 2333</a:t>
            </a:r>
            <a:br>
              <a:rPr lang="en-GB" sz="2800">
                <a:solidFill>
                  <a:srgbClr val="FFFFFF"/>
                </a:solidFill>
                <a:latin typeface="Arial"/>
                <a:ea typeface="Arial"/>
                <a:cs typeface="Arial"/>
                <a:sym typeface="Arial"/>
              </a:rPr>
            </a:br>
            <a:r>
              <a:rPr lang="en-GB" sz="2800" b="1">
                <a:solidFill>
                  <a:srgbClr val="03C1AE"/>
                </a:solidFill>
              </a:rPr>
              <a:t>Follow: </a:t>
            </a:r>
            <a:r>
              <a:rPr lang="en-GB" sz="2800">
                <a:solidFill>
                  <a:schemeClr val="lt1"/>
                </a:solidFill>
              </a:rPr>
              <a:t>@aptira</a:t>
            </a:r>
          </a:p>
        </p:txBody>
      </p:sp>
    </p:spTree>
    <p:extLst>
      <p:ext uri="{BB962C8B-B14F-4D97-AF65-F5344CB8AC3E}">
        <p14:creationId xmlns:p14="http://schemas.microsoft.com/office/powerpoint/2010/main" val="349963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Actionable &gt; War Stories</a:t>
            </a:r>
            <a:endParaRPr lang="en-US" sz="4800" dirty="0"/>
          </a:p>
        </p:txBody>
      </p:sp>
    </p:spTree>
    <p:extLst>
      <p:ext uri="{BB962C8B-B14F-4D97-AF65-F5344CB8AC3E}">
        <p14:creationId xmlns:p14="http://schemas.microsoft.com/office/powerpoint/2010/main" val="385344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How do others do this?</a:t>
            </a:r>
            <a:endParaRPr lang="en-US" sz="4800" dirty="0"/>
          </a:p>
        </p:txBody>
      </p:sp>
    </p:spTree>
    <p:extLst>
      <p:ext uri="{BB962C8B-B14F-4D97-AF65-F5344CB8AC3E}">
        <p14:creationId xmlns:p14="http://schemas.microsoft.com/office/powerpoint/2010/main" val="326138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err="1"/>
              <a:t>sudo</a:t>
            </a:r>
            <a:endParaRPr lang="en-US" dirty="0"/>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r>
              <a:rPr lang="en-AU" dirty="0">
                <a:latin typeface="Monaco" pitchFamily="2" charset="77"/>
              </a:rPr>
              <a:t># Allow members of group </a:t>
            </a:r>
            <a:r>
              <a:rPr lang="en-AU" dirty="0" err="1">
                <a:latin typeface="Monaco" pitchFamily="2" charset="77"/>
              </a:rPr>
              <a:t>sudo</a:t>
            </a:r>
            <a:r>
              <a:rPr lang="en-AU" dirty="0">
                <a:latin typeface="Monaco" pitchFamily="2" charset="77"/>
              </a:rPr>
              <a:t> to execute any command</a:t>
            </a:r>
          </a:p>
          <a:p>
            <a:r>
              <a:rPr lang="en-AU" dirty="0">
                <a:latin typeface="Monaco" pitchFamily="2" charset="77"/>
              </a:rPr>
              <a:t>%</a:t>
            </a:r>
            <a:r>
              <a:rPr lang="en-AU" dirty="0" err="1">
                <a:latin typeface="Monaco" pitchFamily="2" charset="77"/>
              </a:rPr>
              <a:t>sudo</a:t>
            </a:r>
            <a:r>
              <a:rPr lang="en-AU" dirty="0">
                <a:latin typeface="Monaco" pitchFamily="2" charset="77"/>
              </a:rPr>
              <a:t> ALL=(ALL:ALL) ALL</a:t>
            </a:r>
          </a:p>
          <a:p>
            <a:endParaRPr lang="en-AU" dirty="0">
              <a:latin typeface="Monaco" pitchFamily="2" charset="77"/>
            </a:endParaRPr>
          </a:p>
          <a:p>
            <a:endParaRPr lang="en-US" dirty="0">
              <a:latin typeface="Monaco" pitchFamily="2" charset="77"/>
            </a:endParaRPr>
          </a:p>
          <a:p>
            <a:endParaRPr lang="en-US" dirty="0">
              <a:latin typeface="Monaco" pitchFamily="2" charset="77"/>
            </a:endParaRPr>
          </a:p>
        </p:txBody>
      </p:sp>
    </p:spTree>
    <p:extLst>
      <p:ext uri="{BB962C8B-B14F-4D97-AF65-F5344CB8AC3E}">
        <p14:creationId xmlns:p14="http://schemas.microsoft.com/office/powerpoint/2010/main" val="192092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err="1"/>
              <a:t>sudo</a:t>
            </a:r>
            <a:endParaRPr lang="en-US" dirty="0"/>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r>
              <a:rPr lang="en-AU" dirty="0">
                <a:latin typeface="Monaco" pitchFamily="2" charset="77"/>
              </a:rPr>
              <a:t># Allow members of group </a:t>
            </a:r>
            <a:r>
              <a:rPr lang="en-AU" dirty="0" err="1">
                <a:latin typeface="Monaco" pitchFamily="2" charset="77"/>
              </a:rPr>
              <a:t>sudo</a:t>
            </a:r>
            <a:r>
              <a:rPr lang="en-AU" dirty="0">
                <a:latin typeface="Monaco" pitchFamily="2" charset="77"/>
              </a:rPr>
              <a:t> to execute any command</a:t>
            </a:r>
          </a:p>
          <a:p>
            <a:r>
              <a:rPr lang="en-AU" dirty="0">
                <a:latin typeface="Monaco" pitchFamily="2" charset="77"/>
              </a:rPr>
              <a:t>%</a:t>
            </a:r>
            <a:r>
              <a:rPr lang="en-AU" dirty="0" err="1">
                <a:latin typeface="Monaco" pitchFamily="2" charset="77"/>
              </a:rPr>
              <a:t>sudo</a:t>
            </a:r>
            <a:r>
              <a:rPr lang="en-AU" dirty="0">
                <a:latin typeface="Monaco" pitchFamily="2" charset="77"/>
              </a:rPr>
              <a:t> ALL=(ALL:ALL) ALL</a:t>
            </a:r>
          </a:p>
          <a:p>
            <a:endParaRPr lang="en-AU" dirty="0">
              <a:latin typeface="Monaco" pitchFamily="2" charset="77"/>
            </a:endParaRPr>
          </a:p>
          <a:p>
            <a:r>
              <a:rPr lang="en-US" dirty="0">
                <a:latin typeface="Monaco" pitchFamily="2" charset="77"/>
              </a:rPr>
              <a:t># Only allow </a:t>
            </a:r>
            <a:r>
              <a:rPr lang="en-US" dirty="0" err="1">
                <a:latin typeface="Monaco" pitchFamily="2" charset="77"/>
              </a:rPr>
              <a:t>sudo</a:t>
            </a:r>
            <a:r>
              <a:rPr lang="en-US" dirty="0">
                <a:latin typeface="Monaco" pitchFamily="2" charset="77"/>
              </a:rPr>
              <a:t> to run ls</a:t>
            </a:r>
          </a:p>
          <a:p>
            <a:r>
              <a:rPr lang="en-US" dirty="0">
                <a:latin typeface="Monaco" pitchFamily="2" charset="77"/>
              </a:rPr>
              <a:t>%</a:t>
            </a:r>
            <a:r>
              <a:rPr lang="en-US" dirty="0" err="1">
                <a:latin typeface="Monaco" pitchFamily="2" charset="77"/>
              </a:rPr>
              <a:t>sudo</a:t>
            </a:r>
            <a:r>
              <a:rPr lang="en-US" dirty="0">
                <a:latin typeface="Monaco" pitchFamily="2" charset="77"/>
              </a:rPr>
              <a:t> ALL=/bin/ls</a:t>
            </a:r>
          </a:p>
        </p:txBody>
      </p:sp>
    </p:spTree>
    <p:extLst>
      <p:ext uri="{BB962C8B-B14F-4D97-AF65-F5344CB8AC3E}">
        <p14:creationId xmlns:p14="http://schemas.microsoft.com/office/powerpoint/2010/main" val="429427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Actionable thing 1</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Don’t assume someone else will solve the problem for you</a:t>
            </a:r>
            <a:endParaRPr lang="en-US" sz="4800" dirty="0"/>
          </a:p>
        </p:txBody>
      </p:sp>
    </p:spTree>
    <p:extLst>
      <p:ext uri="{BB962C8B-B14F-4D97-AF65-F5344CB8AC3E}">
        <p14:creationId xmlns:p14="http://schemas.microsoft.com/office/powerpoint/2010/main" val="141971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err="1"/>
              <a:t>rootwrap</a:t>
            </a:r>
            <a:endParaRPr lang="en-US" dirty="0"/>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r>
              <a:rPr lang="en-AU" dirty="0" err="1">
                <a:latin typeface="Monaco" pitchFamily="2" charset="77"/>
              </a:rPr>
              <a:t>sudo</a:t>
            </a:r>
            <a:r>
              <a:rPr lang="en-AU" dirty="0">
                <a:latin typeface="Monaco" pitchFamily="2" charset="77"/>
              </a:rPr>
              <a:t> nova-</a:t>
            </a:r>
            <a:r>
              <a:rPr lang="en-AU" dirty="0" err="1">
                <a:latin typeface="Monaco" pitchFamily="2" charset="77"/>
              </a:rPr>
              <a:t>rootwrap</a:t>
            </a:r>
            <a:r>
              <a:rPr lang="en-AU" dirty="0">
                <a:latin typeface="Monaco" pitchFamily="2" charset="77"/>
              </a:rPr>
              <a:t> /etc/nova/</a:t>
            </a:r>
            <a:r>
              <a:rPr lang="en-AU" dirty="0" err="1">
                <a:latin typeface="Monaco" pitchFamily="2" charset="77"/>
              </a:rPr>
              <a:t>rootwrap.conf</a:t>
            </a:r>
            <a:r>
              <a:rPr lang="en-AU" dirty="0">
                <a:latin typeface="Monaco" pitchFamily="2" charset="77"/>
              </a:rPr>
              <a:t> /bin/ls /etc</a:t>
            </a:r>
          </a:p>
          <a:p>
            <a:endParaRPr lang="en-AU" dirty="0">
              <a:latin typeface="Monaco" pitchFamily="2" charset="77"/>
            </a:endParaRPr>
          </a:p>
          <a:p>
            <a:endParaRPr lang="en-US" dirty="0">
              <a:latin typeface="Monaco" pitchFamily="2" charset="77"/>
            </a:endParaRPr>
          </a:p>
          <a:p>
            <a:endParaRPr lang="en-US" dirty="0">
              <a:latin typeface="Monaco" pitchFamily="2" charset="77"/>
            </a:endParaRPr>
          </a:p>
        </p:txBody>
      </p:sp>
    </p:spTree>
    <p:extLst>
      <p:ext uri="{BB962C8B-B14F-4D97-AF65-F5344CB8AC3E}">
        <p14:creationId xmlns:p14="http://schemas.microsoft.com/office/powerpoint/2010/main" val="419061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0FC3-DB82-470D-9BF3-226E944FC806}"/>
              </a:ext>
            </a:extLst>
          </p:cNvPr>
          <p:cNvSpPr>
            <a:spLocks noGrp="1"/>
          </p:cNvSpPr>
          <p:nvPr>
            <p:ph type="title"/>
          </p:nvPr>
        </p:nvSpPr>
        <p:spPr/>
        <p:txBody>
          <a:bodyPr/>
          <a:lstStyle/>
          <a:p>
            <a:r>
              <a:rPr lang="en-US" dirty="0"/>
              <a:t>Actionable thing 2</a:t>
            </a:r>
          </a:p>
        </p:txBody>
      </p:sp>
      <p:sp>
        <p:nvSpPr>
          <p:cNvPr id="3" name="Content Placeholder 2">
            <a:extLst>
              <a:ext uri="{FF2B5EF4-FFF2-40B4-BE49-F238E27FC236}">
                <a16:creationId xmlns:a16="http://schemas.microsoft.com/office/drawing/2014/main" id="{C4FDC295-6EDF-41CF-B5F9-6527BA6D57B0}"/>
              </a:ext>
            </a:extLst>
          </p:cNvPr>
          <p:cNvSpPr>
            <a:spLocks noGrp="1"/>
          </p:cNvSpPr>
          <p:nvPr>
            <p:ph sz="half" idx="2"/>
          </p:nvPr>
        </p:nvSpPr>
        <p:spPr/>
        <p:txBody>
          <a:bodyPr anchor="ctr">
            <a:normAutofit/>
          </a:bodyPr>
          <a:lstStyle/>
          <a:p>
            <a:pPr algn="ctr"/>
            <a:r>
              <a:rPr lang="en-AU" sz="4800" dirty="0">
                <a:ea typeface="Roboto Thin"/>
                <a:cs typeface="Roboto Thin"/>
              </a:rPr>
              <a:t>Is there a trivial change you can make that will drastically improve security?</a:t>
            </a:r>
            <a:endParaRPr lang="en-US" sz="4800" dirty="0"/>
          </a:p>
        </p:txBody>
      </p:sp>
    </p:spTree>
    <p:extLst>
      <p:ext uri="{BB962C8B-B14F-4D97-AF65-F5344CB8AC3E}">
        <p14:creationId xmlns:p14="http://schemas.microsoft.com/office/powerpoint/2010/main" val="4259512530"/>
      </p:ext>
    </p:extLst>
  </p:cSld>
  <p:clrMapOvr>
    <a:masterClrMapping/>
  </p:clrMapOvr>
</p:sld>
</file>

<file path=ppt/theme/theme1.xml><?xml version="1.0" encoding="utf-8"?>
<a:theme xmlns:a="http://schemas.openxmlformats.org/drawingml/2006/main" name="Aptira Theme">
  <a:themeElements>
    <a:clrScheme name="Aptira Colour Theme">
      <a:dk1>
        <a:srgbClr val="37474F"/>
      </a:dk1>
      <a:lt1>
        <a:srgbClr val="E7E6E6"/>
      </a:lt1>
      <a:dk2>
        <a:srgbClr val="262626"/>
      </a:dk2>
      <a:lt2>
        <a:srgbClr val="F0F0F0"/>
      </a:lt2>
      <a:accent1>
        <a:srgbClr val="03C1AE"/>
      </a:accent1>
      <a:accent2>
        <a:srgbClr val="26445B"/>
      </a:accent2>
      <a:accent3>
        <a:srgbClr val="A5A5A5"/>
      </a:accent3>
      <a:accent4>
        <a:srgbClr val="1C96F4"/>
      </a:accent4>
      <a:accent5>
        <a:srgbClr val="C94F35"/>
      </a:accent5>
      <a:accent6>
        <a:srgbClr val="F4221C"/>
      </a:accent6>
      <a:hlink>
        <a:srgbClr val="03C1AE"/>
      </a:hlink>
      <a:folHlink>
        <a:srgbClr val="03C1AE"/>
      </a:folHlink>
    </a:clrScheme>
    <a:fontScheme name="Custom 1">
      <a:majorFont>
        <a:latin typeface="Roboto Thin"/>
        <a:ea typeface=""/>
        <a:cs typeface=""/>
      </a:majorFont>
      <a:minorFont>
        <a:latin typeface="Robo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28575">
          <a:gradFill>
            <a:gsLst>
              <a:gs pos="0">
                <a:srgbClr val="03C1AE"/>
              </a:gs>
              <a:gs pos="100000">
                <a:srgbClr val="21638C"/>
              </a:gs>
            </a:gsLst>
            <a:lin ang="6000000" scaled="0"/>
          </a:gradFill>
          <a:miter lim="800000"/>
        </a:ln>
      </a:spPr>
      <a:bodyPr wrap="none" lIns="216000" tIns="108000" rIns="216000" bIns="108000" rtlCol="0" anchor="ctr">
        <a:spAutoFit/>
      </a:bodyPr>
      <a:lstStyle>
        <a:defPPr algn="ctr">
          <a:defRPr sz="2800" dirty="0" smtClean="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C05B1334EF84580F014E01803B5DB" ma:contentTypeVersion="2" ma:contentTypeDescription="Create a new document." ma:contentTypeScope="" ma:versionID="b79b2f80965b0670bdb81ba0e94899d8">
  <xsd:schema xmlns:xsd="http://www.w3.org/2001/XMLSchema" xmlns:xs="http://www.w3.org/2001/XMLSchema" xmlns:p="http://schemas.microsoft.com/office/2006/metadata/properties" xmlns:ns2="a33a6138-b27d-4620-9eec-5e025c243bd2" targetNamespace="http://schemas.microsoft.com/office/2006/metadata/properties" ma:root="true" ma:fieldsID="17c4d9c61b4508c5f3ebe7695b6ea01a" ns2:_="">
    <xsd:import namespace="a33a6138-b27d-4620-9eec-5e025c243b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a6138-b27d-4620-9eec-5e025c243b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5A86BC-410C-4787-A191-6D52138A3EFF}">
  <ds:schemaRefs>
    <ds:schemaRef ds:uri="http://schemas.microsoft.com/sharepoint/v3/contenttype/forms"/>
  </ds:schemaRefs>
</ds:datastoreItem>
</file>

<file path=customXml/itemProps2.xml><?xml version="1.0" encoding="utf-8"?>
<ds:datastoreItem xmlns:ds="http://schemas.openxmlformats.org/officeDocument/2006/customXml" ds:itemID="{B9175B41-D444-4695-A6A0-DA2D1FD19FA5}">
  <ds:schemaRefs>
    <ds:schemaRef ds:uri="a33a6138-b27d-4620-9eec-5e025c243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BC2741-B5DC-49CB-AB1D-E550E42804FF}">
  <ds:schemaRefs>
    <ds:schemaRef ds:uri="3f0c5b30-a690-4fd3-a702-2e45bd6f04ad"/>
    <ds:schemaRef ds:uri="42b20358-fe83-4085-bb46-5f78607dc0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13441</TotalTime>
  <Words>2548</Words>
  <Application>Microsoft Macintosh PowerPoint</Application>
  <PresentationFormat>Widescreen</PresentationFormat>
  <Paragraphs>147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Roboto Medium</vt:lpstr>
      <vt:lpstr>Monaco</vt:lpstr>
      <vt:lpstr>Arial</vt:lpstr>
      <vt:lpstr>Roboto Thin</vt:lpstr>
      <vt:lpstr>Aptira Theme</vt:lpstr>
      <vt:lpstr>Learning from the mistakes that even big projects make</vt:lpstr>
      <vt:lpstr>Introduction</vt:lpstr>
      <vt:lpstr>Introduction</vt:lpstr>
      <vt:lpstr>Introduction</vt:lpstr>
      <vt:lpstr>sudo</vt:lpstr>
      <vt:lpstr>sudo</vt:lpstr>
      <vt:lpstr>Actionable thing 1</vt:lpstr>
      <vt:lpstr>rootwrap</vt:lpstr>
      <vt:lpstr>Actionable thing 2</vt:lpstr>
      <vt:lpstr>Actionable thing 3</vt:lpstr>
      <vt:lpstr>Which of these are reasonable?</vt:lpstr>
      <vt:lpstr>Or my personal favourite</vt:lpstr>
      <vt:lpstr>Or my personal favourite</vt:lpstr>
      <vt:lpstr>Actionable thing 4</vt:lpstr>
      <vt:lpstr>Not my cup of tee</vt:lpstr>
      <vt:lpstr>Actionable thing 4</vt:lpstr>
      <vt:lpstr>Other privsep details</vt:lpstr>
      <vt:lpstr>Summary</vt:lpstr>
      <vt:lpstr>And a final note</vt:lpstr>
      <vt:lpstr>https://aptira.com Australia freecall: 1800 APTIRA International: +612 8030 2333 Follow: @aptira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Swinburne University of Technology</dc:title>
  <cp:lastModifiedBy>Microsoft Office User</cp:lastModifiedBy>
  <cp:revision>32</cp:revision>
  <dcterms:modified xsi:type="dcterms:W3CDTF">2018-08-23T23:41:49Z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0x010100E6DC05B1334EF84580F014E01803B5DB</vt:lpwstr>
  </property>
  <property fmtid="{D5CDD505-2E9C-101B-9397-08002B2CF9AE}" pid="3" name="Tfs.IsStoryboard">
    <vt:bool>true</vt:bool>
  </property>
  <property fmtid="{D5CDD505-2E9C-101B-9397-08002B2CF9AE}" pid="4" name="Tfs.LastKnownPath">
    <vt:lpwstr>https://aptira.sharepoint.com/sites/aptira/Shared Documents/Marketingweenies/Presentations/Aptira Company Profile 20180719 V2.pptx</vt:lpwstr>
  </property>
</Properties>
</file>